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handoutMasterIdLst>
    <p:handoutMasterId r:id="rId7"/>
  </p:handoutMasterIdLst>
  <p:sldIdLst>
    <p:sldId id="289" r:id="rId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4E5901-8E1D-A140-4CC4-7D06D7402BE7}" name="Tanaka, Keiko" initials="TK" userId="S::ktanaka@uky.edu::8ac47028-2a1f-4518-94c3-7c926e43f642" providerId="AD"/>
  <p188:author id="{DB053F15-8F16-DCF2-D910-52E97EF3EEE7}" name="Omrod, Emily" initials="EO" userId="S::eomrod@deloitte.com::395aa20b-4cc8-41ec-bfd4-c2e9f33b5a87" providerId="AD"/>
  <p188:author id="{B4EBAF6D-D563-5FE4-BA14-AF512F786191}" name="O'Shea, Kevin" initials="OK" userId="S::keoshea@deloitte.com::8d799042-8530-49dc-a211-c1b050cb8e49" providerId="AD"/>
  <p188:author id="{A9F9BF6D-715D-5581-9AED-394FEE9A8F33}" name="Liesegang, Rachel" initials="RL" userId="S::rliesegang@deloitte.com::80298dba-0a6b-4cbb-a443-1f8fe29aa90f" providerId="AD"/>
  <p188:author id="{373EB07E-5FE6-6931-2536-320B1FDABE76}" name="Friedman, Scott E." initials="FE" userId="S::scottfriedman@deloitte.com::3e078be2-c4ad-4852-b439-788b03d900bb" providerId="AD"/>
  <p188:author id="{9101F0A3-A008-5A78-A859-7A6B772B221A}" name="Carlucci, Amy" initials="CA" userId="S::acarlucci@deloitte.com::26b0367b-0d4a-44e4-a4cd-922b7da3d60d" providerId="AD"/>
  <p188:author id="{77FF50B6-8CC5-B622-DA5F-17B6BA26B39D}" name="Bashir, Paul" initials="PB" userId="S::pbashir@deloitte.com::1eadcd59-7124-45ba-af74-c811c5d30a01" providerId="AD"/>
  <p188:author id="{26E52DC2-D54F-696A-DEC5-DF11DFBAF2D7}" name="Braddock, Ashton" initials="AB" userId="S::abraddock@deloitte.com::ae079158-10c5-43e0-997e-e74d54c40f62" providerId="AD"/>
  <p188:author id="{94B40BD9-E84A-8B0E-0654-37CC6635EF03}" name="Wittmayer, Amy" initials="AW" userId="S::awittmayer@deloitte.com::952191ef-9748-422d-af1e-0d02bcccbc5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0032"/>
    <a:srgbClr val="DB5850"/>
    <a:srgbClr val="635098"/>
    <a:srgbClr val="4966A4"/>
    <a:srgbClr val="404040"/>
    <a:srgbClr val="007A33"/>
    <a:srgbClr val="EAAA00"/>
    <a:srgbClr val="F3D03E"/>
    <a:srgbClr val="FF8F1C"/>
    <a:srgbClr val="AE25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1A63E1-F3D1-447B-A12D-791195BF946B}" v="32" dt="2026-06-09T21:29:33.8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70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54758A3-663B-B7AD-D1E9-99657C4E3DF8}"/>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5F56085-7CB2-CCB9-C698-9C7B8E5B2D96}"/>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BB208F1E-AB83-49F2-BDE8-270D9B9029A4}" type="datetimeFigureOut">
              <a:rPr lang="en-US" smtClean="0"/>
              <a:t>6/9/2026</a:t>
            </a:fld>
            <a:endParaRPr lang="en-US"/>
          </a:p>
        </p:txBody>
      </p:sp>
      <p:sp>
        <p:nvSpPr>
          <p:cNvPr id="4" name="Footer Placeholder 3">
            <a:extLst>
              <a:ext uri="{FF2B5EF4-FFF2-40B4-BE49-F238E27FC236}">
                <a16:creationId xmlns:a16="http://schemas.microsoft.com/office/drawing/2014/main" id="{1F639D7C-6DE4-79B1-CA4E-6D3D724A59F5}"/>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9E264229-5786-F30F-860E-658EBC65F538}"/>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7A4E8224-9350-438A-A957-79464CFFB793}" type="slidenum">
              <a:rPr lang="en-US" smtClean="0"/>
              <a:t>‹#›</a:t>
            </a:fld>
            <a:endParaRPr lang="en-US"/>
          </a:p>
        </p:txBody>
      </p:sp>
    </p:spTree>
    <p:extLst>
      <p:ext uri="{BB962C8B-B14F-4D97-AF65-F5344CB8AC3E}">
        <p14:creationId xmlns:p14="http://schemas.microsoft.com/office/powerpoint/2010/main" val="387553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8A1C19C3-0D7C-4708-9C0F-6F98D16FF431}" type="datetimeFigureOut">
              <a:rPr lang="en-US" smtClean="0"/>
              <a:t>6/9/2026</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BC511E19-D5BC-4FE8-B756-596B9CCD493D}" type="slidenum">
              <a:rPr lang="en-US" smtClean="0"/>
              <a:t>‹#›</a:t>
            </a:fld>
            <a:endParaRPr lang="en-US"/>
          </a:p>
        </p:txBody>
      </p:sp>
    </p:spTree>
    <p:extLst>
      <p:ext uri="{BB962C8B-B14F-4D97-AF65-F5344CB8AC3E}">
        <p14:creationId xmlns:p14="http://schemas.microsoft.com/office/powerpoint/2010/main" val="1729909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E4944-2B11-416D-9C14-AB33D4AC1523}"/>
              </a:ext>
            </a:extLst>
          </p:cNvPr>
          <p:cNvSpPr>
            <a:spLocks noGrp="1"/>
          </p:cNvSpPr>
          <p:nvPr>
            <p:ph type="title"/>
          </p:nvPr>
        </p:nvSpPr>
        <p:spPr>
          <a:xfrm>
            <a:off x="472440" y="595710"/>
            <a:ext cx="11247120" cy="340136"/>
          </a:xfrm>
        </p:spPr>
        <p:txBody>
          <a:bodyPr anchor="b"/>
          <a:lstStyle>
            <a:lvl1pPr>
              <a:defRPr sz="2400">
                <a:solidFill>
                  <a:schemeClr val="tx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79BFD92A-D80F-C7C0-B2D0-DD518419027E}"/>
              </a:ext>
            </a:extLst>
          </p:cNvPr>
          <p:cNvSpPr>
            <a:spLocks noGrp="1"/>
          </p:cNvSpPr>
          <p:nvPr>
            <p:ph idx="1"/>
          </p:nvPr>
        </p:nvSpPr>
        <p:spPr>
          <a:xfrm>
            <a:off x="472440" y="1582221"/>
            <a:ext cx="11247120" cy="4799530"/>
          </a:xfrm>
        </p:spPr>
        <p:txBody>
          <a:bodyPr>
            <a:normAutofit/>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18">
            <a:extLst>
              <a:ext uri="{FF2B5EF4-FFF2-40B4-BE49-F238E27FC236}">
                <a16:creationId xmlns:a16="http://schemas.microsoft.com/office/drawing/2014/main" id="{29F2D3F9-D200-E3D8-529A-FD7E7308BF66}"/>
              </a:ext>
            </a:extLst>
          </p:cNvPr>
          <p:cNvSpPr>
            <a:spLocks noGrp="1"/>
          </p:cNvSpPr>
          <p:nvPr userDrawn="1">
            <p:ph idx="13"/>
          </p:nvPr>
        </p:nvSpPr>
        <p:spPr>
          <a:xfrm>
            <a:off x="472440" y="947726"/>
            <a:ext cx="11247120" cy="226487"/>
          </a:xfrm>
          <a:prstGeom prst="rect">
            <a:avLst/>
          </a:prstGeom>
        </p:spPr>
        <p:txBody>
          <a:bodyPr vert="horz" lIns="0" tIns="0" rIns="0" bIns="0" rtlCol="0" anchor="t">
            <a:noAutofit/>
          </a:bodyPr>
          <a:lstStyle>
            <a:lvl1pPr>
              <a:lnSpc>
                <a:spcPct val="100000"/>
              </a:lnSpc>
              <a:spcAft>
                <a:spcPts val="0"/>
              </a:spcAft>
              <a:defRPr sz="1400" b="0" i="0">
                <a:solidFill>
                  <a:srgbClr val="404040"/>
                </a:solidFill>
                <a:latin typeface="Open Sans" panose="020B0606030504020204" pitchFamily="34" charset="0"/>
                <a:ea typeface="Open Sans" panose="020B0606030504020204" pitchFamily="34" charset="0"/>
                <a:cs typeface="Open Sans" panose="020B0606030504020204" pitchFamily="34" charset="0"/>
              </a:defRPr>
            </a:lvl1pPr>
            <a:lvl2pPr>
              <a:lnSpc>
                <a:spcPct val="120000"/>
              </a:lnSpc>
              <a:spcAft>
                <a:spcPts val="1000"/>
              </a:spcAft>
              <a:defRPr sz="1100" b="0" i="0">
                <a:latin typeface="Open Sans" panose="020B0606030504020204" pitchFamily="34" charset="0"/>
                <a:ea typeface="Open Sans" panose="020B0606030504020204" pitchFamily="34" charset="0"/>
                <a:cs typeface="Open Sans" panose="020B0606030504020204" pitchFamily="34" charset="0"/>
              </a:defRPr>
            </a:lvl2pPr>
            <a:lvl3pPr>
              <a:lnSpc>
                <a:spcPct val="120000"/>
              </a:lnSpc>
              <a:spcAft>
                <a:spcPts val="1000"/>
              </a:spcAft>
              <a:defRPr sz="1100" b="0" i="0">
                <a:latin typeface="Open Sans" panose="020B0606030504020204" pitchFamily="34" charset="0"/>
                <a:ea typeface="Open Sans" panose="020B0606030504020204" pitchFamily="34" charset="0"/>
                <a:cs typeface="Open Sans" panose="020B0606030504020204" pitchFamily="34" charset="0"/>
              </a:defRPr>
            </a:lvl3pPr>
            <a:lvl4pPr>
              <a:lnSpc>
                <a:spcPct val="120000"/>
              </a:lnSpc>
              <a:spcAft>
                <a:spcPts val="1000"/>
              </a:spcAft>
              <a:defRPr sz="1100" b="0" i="0">
                <a:latin typeface="Open Sans" panose="020B0606030504020204" pitchFamily="34" charset="0"/>
                <a:ea typeface="Open Sans" panose="020B0606030504020204" pitchFamily="34" charset="0"/>
                <a:cs typeface="Open Sans" panose="020B0606030504020204" pitchFamily="34" charset="0"/>
              </a:defRPr>
            </a:lvl4pPr>
            <a:lvl5pPr>
              <a:lnSpc>
                <a:spcPct val="120000"/>
              </a:lnSpc>
              <a:spcAft>
                <a:spcPts val="1000"/>
              </a:spcAft>
              <a:defRPr sz="1100" b="0" i="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p:txBody>
      </p:sp>
      <p:sp>
        <p:nvSpPr>
          <p:cNvPr id="24" name="Rectangle 23">
            <a:extLst>
              <a:ext uri="{FF2B5EF4-FFF2-40B4-BE49-F238E27FC236}">
                <a16:creationId xmlns:a16="http://schemas.microsoft.com/office/drawing/2014/main" id="{0505ADE9-055E-6ACB-E217-81246E04E991}"/>
              </a:ext>
            </a:extLst>
          </p:cNvPr>
          <p:cNvSpPr/>
          <p:nvPr/>
        </p:nvSpPr>
        <p:spPr bwMode="gray">
          <a:xfrm>
            <a:off x="472440" y="283105"/>
            <a:ext cx="4572000" cy="182880"/>
          </a:xfrm>
          <a:prstGeom prst="rect">
            <a:avLst/>
          </a:prstGeom>
          <a:noFill/>
          <a:ln w="19050" algn="ctr">
            <a:noFill/>
            <a:miter lim="800000"/>
            <a:headEnd/>
            <a:tailEnd/>
          </a:ln>
        </p:spPr>
        <p:txBody>
          <a:bodyPr wrap="square" lIns="0" tIns="0" rIns="0" bIns="0" rtlCol="0" anchor="ctr"/>
          <a:lstStyle/>
          <a:p>
            <a:pPr marL="0" marR="0" lvl="0" indent="0" algn="l" defTabSz="914400" rtl="0" eaLnBrk="1" fontAlgn="auto" latinLnBrk="0" hangingPunct="1">
              <a:lnSpc>
                <a:spcPct val="106000"/>
              </a:lnSpc>
              <a:spcBef>
                <a:spcPts val="0"/>
              </a:spcBef>
              <a:spcAft>
                <a:spcPts val="600"/>
              </a:spcAft>
              <a:buClrTx/>
              <a:buSzTx/>
              <a:buFont typeface="Wingdings 2" pitchFamily="18" charset="2"/>
              <a:buNone/>
              <a:tabLst/>
              <a:defRPr/>
            </a:pPr>
            <a:r>
              <a:rPr lang="en-US" sz="1000" b="1" dirty="0">
                <a:solidFill>
                  <a:schemeClr val="tx2"/>
                </a:solidFill>
                <a:latin typeface="Open Sans" panose="020B0606030504020204" pitchFamily="34" charset="0"/>
                <a:ea typeface="Open Sans" panose="020B0606030504020204" pitchFamily="34" charset="0"/>
                <a:cs typeface="Open Sans" panose="020B0606030504020204" pitchFamily="34" charset="0"/>
              </a:rPr>
              <a:t>SAN FRANCISCO BAY REGION NETWORK (SFBRN)</a:t>
            </a:r>
          </a:p>
        </p:txBody>
      </p:sp>
      <p:pic>
        <p:nvPicPr>
          <p:cNvPr id="6" name="Picture 5">
            <a:extLst>
              <a:ext uri="{FF2B5EF4-FFF2-40B4-BE49-F238E27FC236}">
                <a16:creationId xmlns:a16="http://schemas.microsoft.com/office/drawing/2014/main" id="{F54C00CD-02C0-C5B8-1DE4-1720C0D1DA19}"/>
              </a:ext>
            </a:extLst>
          </p:cNvPr>
          <p:cNvPicPr>
            <a:picLocks noChangeAspect="1"/>
          </p:cNvPicPr>
          <p:nvPr userDrawn="1"/>
        </p:nvPicPr>
        <p:blipFill>
          <a:blip r:embed="rId2"/>
          <a:srcRect t="-2" b="33462"/>
          <a:stretch>
            <a:fillRect/>
          </a:stretch>
        </p:blipFill>
        <p:spPr>
          <a:xfrm>
            <a:off x="10907783" y="287287"/>
            <a:ext cx="966082" cy="178698"/>
          </a:xfrm>
          <a:prstGeom prst="rect">
            <a:avLst/>
          </a:prstGeom>
        </p:spPr>
      </p:pic>
      <p:pic>
        <p:nvPicPr>
          <p:cNvPr id="10" name="Picture 9">
            <a:extLst>
              <a:ext uri="{FF2B5EF4-FFF2-40B4-BE49-F238E27FC236}">
                <a16:creationId xmlns:a16="http://schemas.microsoft.com/office/drawing/2014/main" id="{052C31E7-E6E5-28C9-1390-875629A35FA1}"/>
              </a:ext>
            </a:extLst>
          </p:cNvPr>
          <p:cNvPicPr>
            <a:picLocks/>
          </p:cNvPicPr>
          <p:nvPr userDrawn="1"/>
        </p:nvPicPr>
        <p:blipFill>
          <a:blip r:embed="rId3"/>
          <a:stretch>
            <a:fillRect/>
          </a:stretch>
        </p:blipFill>
        <p:spPr>
          <a:xfrm>
            <a:off x="-1" y="0"/>
            <a:ext cx="182880" cy="6858000"/>
          </a:xfrm>
          <a:prstGeom prst="rect">
            <a:avLst/>
          </a:prstGeom>
        </p:spPr>
      </p:pic>
    </p:spTree>
    <p:extLst>
      <p:ext uri="{BB962C8B-B14F-4D97-AF65-F5344CB8AC3E}">
        <p14:creationId xmlns:p14="http://schemas.microsoft.com/office/powerpoint/2010/main" val="15718683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ags" Target="../tags/tag1.xm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3"/>
            </p:custDataLst>
            <p:extLst>
              <p:ext uri="{D42A27DB-BD31-4B8C-83A1-F6EECF244321}">
                <p14:modId xmlns:p14="http://schemas.microsoft.com/office/powerpoint/2010/main" val="950240463"/>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2118" y="1589"/>
                        <a:ext cx="2116" cy="1587"/>
                      </a:xfrm>
                      <a:prstGeom prst="rect">
                        <a:avLst/>
                      </a:prstGeom>
                    </p:spPr>
                  </p:pic>
                </p:oleObj>
              </mc:Fallback>
            </mc:AlternateContent>
          </a:graphicData>
        </a:graphic>
      </p:graphicFrame>
      <p:sp>
        <p:nvSpPr>
          <p:cNvPr id="19" name="Text Placeholder 18"/>
          <p:cNvSpPr>
            <a:spLocks noGrp="1"/>
          </p:cNvSpPr>
          <p:nvPr>
            <p:ph type="body" idx="1"/>
          </p:nvPr>
        </p:nvSpPr>
        <p:spPr>
          <a:xfrm>
            <a:off x="472440" y="1685167"/>
            <a:ext cx="11281284" cy="4696583"/>
          </a:xfrm>
          <a:prstGeom prst="rect">
            <a:avLst/>
          </a:prstGeom>
        </p:spPr>
        <p:txBody>
          <a:bodyPr vert="horz" lIns="0" tIns="0" rIns="0" bIns="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itle Placeholder 1">
            <a:extLst>
              <a:ext uri="{FF2B5EF4-FFF2-40B4-BE49-F238E27FC236}">
                <a16:creationId xmlns:a16="http://schemas.microsoft.com/office/drawing/2014/main" id="{7EE45B84-5546-410E-BFA9-0EE3C4CCC877}"/>
              </a:ext>
            </a:extLst>
          </p:cNvPr>
          <p:cNvSpPr>
            <a:spLocks noGrp="1"/>
          </p:cNvSpPr>
          <p:nvPr>
            <p:ph type="title"/>
          </p:nvPr>
        </p:nvSpPr>
        <p:spPr bwMode="gray">
          <a:xfrm>
            <a:off x="472440" y="595710"/>
            <a:ext cx="11281285" cy="340136"/>
          </a:xfrm>
          <a:prstGeom prst="rect">
            <a:avLst/>
          </a:prstGeom>
        </p:spPr>
        <p:txBody>
          <a:bodyPr vert="horz" lIns="0" tIns="0" rIns="0" bIns="0" rtlCol="0" anchor="b" anchorCtr="0">
            <a:noAutofit/>
          </a:bodyPr>
          <a:lstStyle/>
          <a:p>
            <a:r>
              <a:rPr lang="en-US" noProof="0"/>
              <a:t>Click to edit Master title style</a:t>
            </a:r>
          </a:p>
        </p:txBody>
      </p:sp>
      <p:sp>
        <p:nvSpPr>
          <p:cNvPr id="7" name="Slide Number Placeholder 6">
            <a:extLst>
              <a:ext uri="{FF2B5EF4-FFF2-40B4-BE49-F238E27FC236}">
                <a16:creationId xmlns:a16="http://schemas.microsoft.com/office/drawing/2014/main" id="{F2A13538-A54E-E296-5341-BEAB1885B932}"/>
              </a:ext>
            </a:extLst>
          </p:cNvPr>
          <p:cNvSpPr>
            <a:spLocks noGrp="1"/>
          </p:cNvSpPr>
          <p:nvPr>
            <p:ph type="sldNum" sz="quarter" idx="4"/>
          </p:nvPr>
        </p:nvSpPr>
        <p:spPr>
          <a:xfrm>
            <a:off x="9010524" y="6403016"/>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E67CF9-50E0-4665-BC22-A36D75A940DC}" type="slidenum">
              <a:rPr lang="en-US" smtClean="0"/>
              <a:t>‹#›</a:t>
            </a:fld>
            <a:endParaRPr lang="en-US"/>
          </a:p>
        </p:txBody>
      </p:sp>
    </p:spTree>
    <p:extLst>
      <p:ext uri="{BB962C8B-B14F-4D97-AF65-F5344CB8AC3E}">
        <p14:creationId xmlns:p14="http://schemas.microsoft.com/office/powerpoint/2010/main" val="4221352480"/>
      </p:ext>
    </p:extLst>
  </p:cSld>
  <p:clrMap bg1="lt1" tx1="dk1" bg2="lt2" tx2="dk2" accent1="accent1" accent2="accent2" accent3="accent3" accent4="accent4" accent5="accent5" accent6="accent6" hlink="hlink" folHlink="folHlink"/>
  <p:sldLayoutIdLst>
    <p:sldLayoutId id="2147483697" r:id="rId1"/>
  </p:sldLayoutIdLst>
  <p:hf sldNum="0" hdr="0" ftr="0" dt="0"/>
  <p:txStyles>
    <p:titleStyle>
      <a:lvl1pPr algn="l" defTabSz="914400" rtl="0" eaLnBrk="1" latinLnBrk="0" hangingPunct="1">
        <a:spcBef>
          <a:spcPct val="0"/>
        </a:spcBef>
        <a:buNone/>
        <a:defRPr sz="2100" b="1" i="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0" indent="0" algn="l" defTabSz="914400" rtl="0" eaLnBrk="1" latinLnBrk="0" hangingPunct="1">
        <a:spcBef>
          <a:spcPts val="0"/>
        </a:spcBef>
        <a:spcAft>
          <a:spcPts val="1000"/>
        </a:spcAft>
        <a:buSzPct val="100000"/>
        <a:buFontTx/>
        <a:buNone/>
        <a:defRPr sz="1600" b="0" i="0" kern="1200">
          <a:solidFill>
            <a:schemeClr val="tx1"/>
          </a:solidFill>
          <a:latin typeface="+mn-lt"/>
          <a:ea typeface="Open Sans Light" panose="020B0306030504020204" pitchFamily="34" charset="0"/>
          <a:cs typeface="Calibri" panose="020F0502020204030204" pitchFamily="34" charset="0"/>
        </a:defRPr>
      </a:lvl1pPr>
      <a:lvl2pPr marL="139700" indent="-139700" algn="l" defTabSz="914400" rtl="0" eaLnBrk="1" latinLnBrk="0" hangingPunct="1">
        <a:spcBef>
          <a:spcPts val="0"/>
        </a:spcBef>
        <a:spcAft>
          <a:spcPts val="1000"/>
        </a:spcAft>
        <a:buClrTx/>
        <a:buSzPct val="100000"/>
        <a:buFont typeface="Arial" panose="020B0604020202020204" pitchFamily="34" charset="0"/>
        <a:buChar char="•"/>
        <a:defRPr lang="en-US" sz="1600" b="0" i="0" kern="1200" dirty="0" smtClean="0">
          <a:solidFill>
            <a:schemeClr val="tx1"/>
          </a:solidFill>
          <a:latin typeface="+mn-lt"/>
          <a:ea typeface="Open Sans Light" panose="020B0306030504020204" pitchFamily="34" charset="0"/>
          <a:cs typeface="Calibri" panose="020F0502020204030204" pitchFamily="34" charset="0"/>
        </a:defRPr>
      </a:lvl2pPr>
      <a:lvl3pPr marL="304800" indent="-139700" algn="l" defTabSz="914400" rtl="0" eaLnBrk="1" latinLnBrk="0" hangingPunct="1">
        <a:spcBef>
          <a:spcPts val="0"/>
        </a:spcBef>
        <a:spcAft>
          <a:spcPts val="1000"/>
        </a:spcAft>
        <a:buClrTx/>
        <a:buSzPct val="100000"/>
        <a:buFont typeface="Courier New" panose="02070309020205020404" pitchFamily="49" charset="0"/>
        <a:buChar char="o"/>
        <a:defRPr lang="en-US" sz="1600" b="0" i="0" kern="1200" dirty="0" smtClean="0">
          <a:solidFill>
            <a:schemeClr val="tx1"/>
          </a:solidFill>
          <a:latin typeface="+mn-lt"/>
          <a:ea typeface="Open Sans Light" panose="020B0306030504020204" pitchFamily="34" charset="0"/>
          <a:cs typeface="Calibri" panose="020F0502020204030204" pitchFamily="34" charset="0"/>
        </a:defRPr>
      </a:lvl3pPr>
      <a:lvl4pPr marL="469900" indent="-139700" algn="l" defTabSz="914400" rtl="0" eaLnBrk="1" latinLnBrk="0" hangingPunct="1">
        <a:spcBef>
          <a:spcPts val="0"/>
        </a:spcBef>
        <a:spcAft>
          <a:spcPts val="1000"/>
        </a:spcAft>
        <a:buClrTx/>
        <a:buSzPct val="100000"/>
        <a:buFont typeface="Arial" panose="020B0604020202020204" pitchFamily="34" charset="0"/>
        <a:buChar char="◦"/>
        <a:defRPr lang="en-US" sz="1600" b="0" i="0" kern="1200" baseline="0" dirty="0" smtClean="0">
          <a:solidFill>
            <a:schemeClr val="tx1"/>
          </a:solidFill>
          <a:latin typeface="+mn-lt"/>
          <a:ea typeface="Open Sans Light" panose="020B0306030504020204" pitchFamily="34" charset="0"/>
          <a:cs typeface="Calibri" panose="020F0502020204030204" pitchFamily="34" charset="0"/>
        </a:defRPr>
      </a:lvl4pPr>
      <a:lvl5pPr marL="635000" indent="-139700" algn="l" defTabSz="798513" rtl="0" eaLnBrk="1" latinLnBrk="0" hangingPunct="1">
        <a:spcBef>
          <a:spcPts val="0"/>
        </a:spcBef>
        <a:spcAft>
          <a:spcPts val="1000"/>
        </a:spcAft>
        <a:buClrTx/>
        <a:buSzPct val="100000"/>
        <a:buFont typeface="Arial" panose="020B0604020202020204" pitchFamily="34" charset="0"/>
        <a:buChar char="−"/>
        <a:tabLst/>
        <a:defRPr lang="en-US" sz="1600" b="0" i="0" kern="1200" baseline="0" dirty="0" smtClean="0">
          <a:solidFill>
            <a:schemeClr val="tx1"/>
          </a:solidFill>
          <a:latin typeface="+mn-lt"/>
          <a:ea typeface="Open Sans Light" panose="020B0306030504020204" pitchFamily="34" charset="0"/>
          <a:cs typeface="Calibri" panose="020F0502020204030204" pitchFamily="34" charset="0"/>
        </a:defRPr>
      </a:lvl5pPr>
      <a:lvl6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6pPr>
      <a:lvl7pPr marL="532800" indent="-176400" algn="l" defTabSz="914400" rtl="0" eaLnBrk="1" latinLnBrk="0" hangingPunct="1">
        <a:spcBef>
          <a:spcPts val="0"/>
        </a:spcBef>
        <a:spcAft>
          <a:spcPts val="1000"/>
        </a:spcAft>
        <a:buFont typeface="Verdana" panose="020B0604030504040204" pitchFamily="34" charset="0"/>
        <a:buChar char="−"/>
        <a:defRPr sz="1200" kern="1200">
          <a:solidFill>
            <a:schemeClr val="tx1"/>
          </a:solidFill>
          <a:latin typeface="+mn-lt"/>
          <a:ea typeface="+mn-ea"/>
          <a:cs typeface="+mn-cs"/>
        </a:defRPr>
      </a:lvl7pPr>
      <a:lvl8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8pPr>
      <a:lvl9pPr marL="532800" indent="-176400" algn="l" defTabSz="914400" rtl="0" eaLnBrk="1" latinLnBrk="0" hangingPunct="1">
        <a:spcBef>
          <a:spcPts val="0"/>
        </a:spcBef>
        <a:spcAft>
          <a:spcPts val="1000"/>
        </a:spcAft>
        <a:buFont typeface="Verdana" panose="020B0604030504040204" pitchFamily="34" charset="0"/>
        <a:buChar char="−"/>
        <a:defRPr sz="12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4020">
          <p15:clr>
            <a:srgbClr val="F26B43"/>
          </p15:clr>
        </p15:guide>
        <p15:guide id="8" orient="horz" pos="4080">
          <p15:clr>
            <a:srgbClr val="F26B43"/>
          </p15:clr>
        </p15:guide>
        <p15:guide id="27" pos="7368">
          <p15:clr>
            <a:srgbClr val="F26B43"/>
          </p15:clr>
        </p15:guide>
        <p15:guide id="51" orient="horz" pos="4081">
          <p15:clr>
            <a:srgbClr val="A4A3A4"/>
          </p15:clr>
        </p15:guide>
        <p15:guide id="52" pos="312">
          <p15:clr>
            <a:srgbClr val="F26B43"/>
          </p15:clr>
        </p15:guide>
        <p15:guide id="53" pos="1392">
          <p15:clr>
            <a:srgbClr val="F26B43"/>
          </p15:clr>
        </p15:guide>
        <p15:guide id="54" pos="1512">
          <p15:clr>
            <a:srgbClr val="F26B43"/>
          </p15:clr>
        </p15:guide>
        <p15:guide id="55" pos="2592">
          <p15:clr>
            <a:srgbClr val="F26B43"/>
          </p15:clr>
        </p15:guide>
        <p15:guide id="56" pos="2712">
          <p15:clr>
            <a:srgbClr val="F26B43"/>
          </p15:clr>
        </p15:guide>
        <p15:guide id="57" pos="3840">
          <p15:clr>
            <a:srgbClr val="F26B43"/>
          </p15:clr>
        </p15:guide>
        <p15:guide id="58" pos="3768">
          <p15:clr>
            <a:srgbClr val="F26B43"/>
          </p15:clr>
        </p15:guide>
        <p15:guide id="59" pos="3912">
          <p15:clr>
            <a:srgbClr val="F26B43"/>
          </p15:clr>
        </p15:guide>
        <p15:guide id="60" pos="5112">
          <p15:clr>
            <a:srgbClr val="F26B43"/>
          </p15:clr>
        </p15:guide>
        <p15:guide id="61" pos="6168">
          <p15:clr>
            <a:srgbClr val="F26B43"/>
          </p15:clr>
        </p15:guide>
        <p15:guide id="62" pos="6288">
          <p15:clr>
            <a:srgbClr val="F26B43"/>
          </p15:clr>
        </p15:guide>
        <p15:guide id="63" pos="4968">
          <p15:clr>
            <a:srgbClr val="F26B43"/>
          </p15:clr>
        </p15:guide>
        <p15:guide id="64" orient="horz" pos="192">
          <p15:clr>
            <a:srgbClr val="F26B43"/>
          </p15:clr>
        </p15:guide>
        <p15:guide id="65" orient="horz" pos="1056">
          <p15:clr>
            <a:srgbClr val="F26B43"/>
          </p15:clr>
        </p15:guide>
        <p15:guide id="66" orient="horz" pos="2232">
          <p15:clr>
            <a:srgbClr val="F26B43"/>
          </p15:clr>
        </p15:guide>
        <p15:guide id="67" orient="horz" pos="40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C73BF-E11C-85A3-0534-D3842BE5213D}"/>
              </a:ext>
            </a:extLst>
          </p:cNvPr>
          <p:cNvSpPr>
            <a:spLocks noGrp="1"/>
          </p:cNvSpPr>
          <p:nvPr>
            <p:ph type="title"/>
          </p:nvPr>
        </p:nvSpPr>
        <p:spPr/>
        <p:txBody>
          <a:bodyPr/>
          <a:lstStyle/>
          <a:p>
            <a:r>
              <a:rPr lang="en-US" dirty="0"/>
              <a:t>SFBRN Human Resources Org. Model for July 31, 2026</a:t>
            </a:r>
          </a:p>
        </p:txBody>
      </p:sp>
      <p:sp>
        <p:nvSpPr>
          <p:cNvPr id="4" name="Content Placeholder 3">
            <a:extLst>
              <a:ext uri="{FF2B5EF4-FFF2-40B4-BE49-F238E27FC236}">
                <a16:creationId xmlns:a16="http://schemas.microsoft.com/office/drawing/2014/main" id="{1CAD5A88-1F10-8CA0-2236-E8642790A26E}"/>
              </a:ext>
            </a:extLst>
          </p:cNvPr>
          <p:cNvSpPr>
            <a:spLocks noGrp="1"/>
          </p:cNvSpPr>
          <p:nvPr>
            <p:ph idx="13"/>
          </p:nvPr>
        </p:nvSpPr>
        <p:spPr/>
        <p:txBody>
          <a:bodyPr/>
          <a:lstStyle/>
          <a:p>
            <a:r>
              <a:rPr lang="en-US" dirty="0">
                <a:solidFill>
                  <a:schemeClr val="tx1"/>
                </a:solidFill>
              </a:rPr>
              <a:t>This visual outlines the organizational structure of the SFBRN Human Resources (HR) and related units for July 31, 2026. Leadership is in the process of finalizing the assignment of staff to each team and will share updates regarding individual placements in the coming weeks. Please note that the nomenclature may differ from what you are familiar with at your university, but </a:t>
            </a:r>
            <a:r>
              <a:rPr lang="en-US" b="1" dirty="0">
                <a:solidFill>
                  <a:schemeClr val="tx1"/>
                </a:solidFill>
              </a:rPr>
              <a:t>all in-scope staff will be aligned to one of the teams listed below.</a:t>
            </a:r>
          </a:p>
        </p:txBody>
      </p:sp>
      <p:sp>
        <p:nvSpPr>
          <p:cNvPr id="5" name="TextBox 4">
            <a:extLst>
              <a:ext uri="{FF2B5EF4-FFF2-40B4-BE49-F238E27FC236}">
                <a16:creationId xmlns:a16="http://schemas.microsoft.com/office/drawing/2014/main" id="{60040995-0B13-1EDB-FBC6-6D390DDF6059}"/>
              </a:ext>
            </a:extLst>
          </p:cNvPr>
          <p:cNvSpPr txBox="1"/>
          <p:nvPr/>
        </p:nvSpPr>
        <p:spPr>
          <a:xfrm>
            <a:off x="4565277" y="6521763"/>
            <a:ext cx="1828800"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1100" b="1" i="0" u="none" strike="noStrike" kern="0" cap="none" spc="0" normalizeH="0" baseline="0" noProof="0" dirty="0">
                <a:ln>
                  <a:noFill/>
                </a:ln>
                <a:effectLst/>
                <a:uLnTx/>
                <a:uFillTx/>
                <a:latin typeface="Open Sans"/>
                <a:ea typeface="+mn-ea"/>
                <a:cs typeface="+mn-cs"/>
              </a:rPr>
              <a:t>SFBRN HR Operations</a:t>
            </a:r>
          </a:p>
        </p:txBody>
      </p:sp>
      <p:sp>
        <p:nvSpPr>
          <p:cNvPr id="6" name="TextBox 5">
            <a:extLst>
              <a:ext uri="{FF2B5EF4-FFF2-40B4-BE49-F238E27FC236}">
                <a16:creationId xmlns:a16="http://schemas.microsoft.com/office/drawing/2014/main" id="{D364FC70-48DD-F6FA-1A29-FF7154452A12}"/>
              </a:ext>
            </a:extLst>
          </p:cNvPr>
          <p:cNvSpPr txBox="1"/>
          <p:nvPr/>
        </p:nvSpPr>
        <p:spPr>
          <a:xfrm>
            <a:off x="6904835" y="6521763"/>
            <a:ext cx="2468880"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1100" b="1" i="0" u="none" strike="noStrike" kern="0" cap="none" spc="0" normalizeH="0" baseline="0" noProof="0" dirty="0">
                <a:ln>
                  <a:noFill/>
                </a:ln>
                <a:effectLst/>
                <a:uLnTx/>
                <a:uFillTx/>
                <a:latin typeface="Open Sans"/>
                <a:ea typeface="+mn-ea"/>
                <a:cs typeface="+mn-cs"/>
              </a:rPr>
              <a:t>SFBRN HR Centers of Excellence</a:t>
            </a:r>
          </a:p>
        </p:txBody>
      </p:sp>
      <p:sp>
        <p:nvSpPr>
          <p:cNvPr id="7" name="TextBox 6">
            <a:extLst>
              <a:ext uri="{FF2B5EF4-FFF2-40B4-BE49-F238E27FC236}">
                <a16:creationId xmlns:a16="http://schemas.microsoft.com/office/drawing/2014/main" id="{917E826D-8515-8991-8D10-EC9DB04644ED}"/>
              </a:ext>
            </a:extLst>
          </p:cNvPr>
          <p:cNvSpPr txBox="1"/>
          <p:nvPr/>
        </p:nvSpPr>
        <p:spPr>
          <a:xfrm>
            <a:off x="976175" y="6521763"/>
            <a:ext cx="2377440"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1100" b="1" i="0" u="none" strike="noStrike" kern="0" cap="none" spc="0" normalizeH="0" baseline="0" noProof="0" dirty="0">
                <a:ln>
                  <a:noFill/>
                </a:ln>
                <a:effectLst/>
                <a:uLnTx/>
                <a:uFillTx/>
                <a:latin typeface="Open Sans"/>
                <a:ea typeface="+mn-ea"/>
                <a:cs typeface="+mn-cs"/>
              </a:rPr>
              <a:t>SFBRN HR Consulting</a:t>
            </a:r>
          </a:p>
        </p:txBody>
      </p:sp>
      <p:sp>
        <p:nvSpPr>
          <p:cNvPr id="8" name="Rectangle 7">
            <a:extLst>
              <a:ext uri="{FF2B5EF4-FFF2-40B4-BE49-F238E27FC236}">
                <a16:creationId xmlns:a16="http://schemas.microsoft.com/office/drawing/2014/main" id="{091120CB-30FE-F2DD-C3A4-ADB0313D2FE7}"/>
              </a:ext>
            </a:extLst>
          </p:cNvPr>
          <p:cNvSpPr/>
          <p:nvPr/>
        </p:nvSpPr>
        <p:spPr bwMode="gray">
          <a:xfrm>
            <a:off x="4328431" y="1823604"/>
            <a:ext cx="914400" cy="640080"/>
          </a:xfrm>
          <a:prstGeom prst="rect">
            <a:avLst/>
          </a:prstGeom>
          <a:solidFill>
            <a:schemeClr val="bg1">
              <a:lumMod val="95000"/>
            </a:schemeClr>
          </a:solidFill>
          <a:ln w="19050" algn="ctr">
            <a:solidFill>
              <a:schemeClr val="tx1"/>
            </a:solidFill>
            <a:miter lim="800000"/>
            <a:headEnd/>
            <a:tailEnd/>
          </a:ln>
        </p:spPr>
        <p:txBody>
          <a:bodyPr wrap="square" lIns="66675" tIns="66675" rIns="66675" bIns="66675"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Ingrid Williams</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Network Chief Human Resources Officer</a:t>
            </a:r>
          </a:p>
        </p:txBody>
      </p:sp>
      <p:sp>
        <p:nvSpPr>
          <p:cNvPr id="9" name="Rectangle 8">
            <a:extLst>
              <a:ext uri="{FF2B5EF4-FFF2-40B4-BE49-F238E27FC236}">
                <a16:creationId xmlns:a16="http://schemas.microsoft.com/office/drawing/2014/main" id="{1CC4BA36-60A4-EB3B-5D6F-55D3697021D4}"/>
              </a:ext>
            </a:extLst>
          </p:cNvPr>
          <p:cNvSpPr/>
          <p:nvPr/>
        </p:nvSpPr>
        <p:spPr bwMode="gray">
          <a:xfrm>
            <a:off x="5794247" y="3587471"/>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Heather Cain</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Director of Benefits</a:t>
            </a:r>
          </a:p>
        </p:txBody>
      </p:sp>
      <p:sp>
        <p:nvSpPr>
          <p:cNvPr id="10" name="Rectangle 9">
            <a:extLst>
              <a:ext uri="{FF2B5EF4-FFF2-40B4-BE49-F238E27FC236}">
                <a16:creationId xmlns:a16="http://schemas.microsoft.com/office/drawing/2014/main" id="{60EC5E39-C66C-260C-29A9-DE9E86D1C319}"/>
              </a:ext>
            </a:extLst>
          </p:cNvPr>
          <p:cNvSpPr/>
          <p:nvPr/>
        </p:nvSpPr>
        <p:spPr bwMode="gray">
          <a:xfrm>
            <a:off x="5794247" y="4332722"/>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Martha Paul</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Director of Retirement, Leaves, and Employee Accommodations</a:t>
            </a:r>
          </a:p>
        </p:txBody>
      </p:sp>
      <p:sp>
        <p:nvSpPr>
          <p:cNvPr id="11" name="Rectangle 10">
            <a:extLst>
              <a:ext uri="{FF2B5EF4-FFF2-40B4-BE49-F238E27FC236}">
                <a16:creationId xmlns:a16="http://schemas.microsoft.com/office/drawing/2014/main" id="{B69FC2CD-E487-FE46-65E0-9F6F3832A674}"/>
              </a:ext>
            </a:extLst>
          </p:cNvPr>
          <p:cNvSpPr/>
          <p:nvPr/>
        </p:nvSpPr>
        <p:spPr bwMode="gray">
          <a:xfrm>
            <a:off x="5794247" y="5077973"/>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Jeannette Warren</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Manager of Workers’ Compensation</a:t>
            </a:r>
          </a:p>
        </p:txBody>
      </p:sp>
      <p:sp>
        <p:nvSpPr>
          <p:cNvPr id="12" name="Rectangle 11">
            <a:extLst>
              <a:ext uri="{FF2B5EF4-FFF2-40B4-BE49-F238E27FC236}">
                <a16:creationId xmlns:a16="http://schemas.microsoft.com/office/drawing/2014/main" id="{64721DB5-CC6C-D535-DF8C-1D729337076B}"/>
              </a:ext>
            </a:extLst>
          </p:cNvPr>
          <p:cNvSpPr/>
          <p:nvPr/>
        </p:nvSpPr>
        <p:spPr bwMode="gray">
          <a:xfrm>
            <a:off x="4483879" y="3587471"/>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Agnes Cheng</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Director of Payroll</a:t>
            </a:r>
          </a:p>
        </p:txBody>
      </p:sp>
      <p:sp>
        <p:nvSpPr>
          <p:cNvPr id="13" name="Rectangle 12">
            <a:extLst>
              <a:ext uri="{FF2B5EF4-FFF2-40B4-BE49-F238E27FC236}">
                <a16:creationId xmlns:a16="http://schemas.microsoft.com/office/drawing/2014/main" id="{E2951328-2473-BD14-02A5-4404B3FC7253}"/>
              </a:ext>
            </a:extLst>
          </p:cNvPr>
          <p:cNvSpPr/>
          <p:nvPr/>
        </p:nvSpPr>
        <p:spPr bwMode="gray">
          <a:xfrm>
            <a:off x="4483879" y="4332722"/>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Ericka Jackson</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Director of HR Information Systems</a:t>
            </a:r>
          </a:p>
        </p:txBody>
      </p:sp>
      <p:sp>
        <p:nvSpPr>
          <p:cNvPr id="14" name="Rectangle 13">
            <a:extLst>
              <a:ext uri="{FF2B5EF4-FFF2-40B4-BE49-F238E27FC236}">
                <a16:creationId xmlns:a16="http://schemas.microsoft.com/office/drawing/2014/main" id="{87A0F96D-EDD6-DEF7-53A6-98BE9B76EB79}"/>
              </a:ext>
            </a:extLst>
          </p:cNvPr>
          <p:cNvSpPr/>
          <p:nvPr/>
        </p:nvSpPr>
        <p:spPr bwMode="gray">
          <a:xfrm>
            <a:off x="10225088" y="1823604"/>
            <a:ext cx="914400" cy="640080"/>
          </a:xfrm>
          <a:prstGeom prst="rect">
            <a:avLst/>
          </a:prstGeom>
          <a:solidFill>
            <a:schemeClr val="bg1">
              <a:lumMod val="95000"/>
            </a:schemeClr>
          </a:solidFill>
          <a:ln w="19050" algn="ctr">
            <a:solidFill>
              <a:schemeClr val="tx1"/>
            </a:solidFill>
            <a:miter lim="800000"/>
            <a:headEnd/>
            <a:tailEnd/>
          </a:ln>
        </p:spPr>
        <p:txBody>
          <a:bodyPr wrap="square" lIns="66675" tIns="66675" rIns="66675"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Karen Moranski</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VP, Regional Network Transformation</a:t>
            </a:r>
          </a:p>
        </p:txBody>
      </p:sp>
      <p:sp>
        <p:nvSpPr>
          <p:cNvPr id="15" name="Rectangle 14">
            <a:extLst>
              <a:ext uri="{FF2B5EF4-FFF2-40B4-BE49-F238E27FC236}">
                <a16:creationId xmlns:a16="http://schemas.microsoft.com/office/drawing/2014/main" id="{E48A9BBC-3F53-E916-0E75-C0B75A272AC5}"/>
              </a:ext>
            </a:extLst>
          </p:cNvPr>
          <p:cNvSpPr/>
          <p:nvPr/>
        </p:nvSpPr>
        <p:spPr bwMode="gray">
          <a:xfrm>
            <a:off x="552775" y="3587471"/>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Stephen Blecha</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HR Business Partner for SFSU</a:t>
            </a:r>
          </a:p>
        </p:txBody>
      </p:sp>
      <p:sp>
        <p:nvSpPr>
          <p:cNvPr id="16" name="Rectangle 15">
            <a:extLst>
              <a:ext uri="{FF2B5EF4-FFF2-40B4-BE49-F238E27FC236}">
                <a16:creationId xmlns:a16="http://schemas.microsoft.com/office/drawing/2014/main" id="{AEE6FD98-0884-0C71-69BA-BD3F0D60FD3C}"/>
              </a:ext>
            </a:extLst>
          </p:cNvPr>
          <p:cNvSpPr/>
          <p:nvPr/>
        </p:nvSpPr>
        <p:spPr bwMode="gray">
          <a:xfrm>
            <a:off x="1863143" y="3587471"/>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Stefanie Broughton</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HR Business Partner for CSUEB</a:t>
            </a:r>
          </a:p>
        </p:txBody>
      </p:sp>
      <p:cxnSp>
        <p:nvCxnSpPr>
          <p:cNvPr id="17" name="Connector: Elbow 16">
            <a:extLst>
              <a:ext uri="{FF2B5EF4-FFF2-40B4-BE49-F238E27FC236}">
                <a16:creationId xmlns:a16="http://schemas.microsoft.com/office/drawing/2014/main" id="{E18167E6-81D2-8FB7-7282-53B5E7A7EC78}"/>
              </a:ext>
            </a:extLst>
          </p:cNvPr>
          <p:cNvCxnSpPr>
            <a:cxnSpLocks/>
            <a:stCxn id="8" idx="2"/>
            <a:endCxn id="36" idx="0"/>
          </p:cNvCxnSpPr>
          <p:nvPr/>
        </p:nvCxnSpPr>
        <p:spPr>
          <a:xfrm rot="16200000" flipH="1">
            <a:off x="5319889" y="1929426"/>
            <a:ext cx="241853" cy="1310368"/>
          </a:xfrm>
          <a:prstGeom prst="bentConnector3">
            <a:avLst>
              <a:gd name="adj1" fmla="val 50000"/>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Connector: Elbow 17">
            <a:extLst>
              <a:ext uri="{FF2B5EF4-FFF2-40B4-BE49-F238E27FC236}">
                <a16:creationId xmlns:a16="http://schemas.microsoft.com/office/drawing/2014/main" id="{6BD91324-C7F7-F717-5EA0-C392287FAB65}"/>
              </a:ext>
            </a:extLst>
          </p:cNvPr>
          <p:cNvCxnSpPr>
            <a:cxnSpLocks/>
            <a:stCxn id="8" idx="2"/>
            <a:endCxn id="40" idx="0"/>
          </p:cNvCxnSpPr>
          <p:nvPr/>
        </p:nvCxnSpPr>
        <p:spPr>
          <a:xfrm rot="5400000">
            <a:off x="4009521" y="1929426"/>
            <a:ext cx="241853" cy="1310368"/>
          </a:xfrm>
          <a:prstGeom prst="bentConnector3">
            <a:avLst>
              <a:gd name="adj1" fmla="val 50000"/>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D2E0FC32-95C2-071D-4E5F-3FC20D9DBE56}"/>
              </a:ext>
            </a:extLst>
          </p:cNvPr>
          <p:cNvSpPr/>
          <p:nvPr/>
        </p:nvSpPr>
        <p:spPr bwMode="gray">
          <a:xfrm>
            <a:off x="8414983" y="4332722"/>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a:ln>
                  <a:noFill/>
                </a:ln>
                <a:solidFill>
                  <a:prstClr val="black"/>
                </a:solidFill>
                <a:effectLst/>
                <a:uLnTx/>
                <a:uFillTx/>
                <a:latin typeface="Open Sans"/>
                <a:ea typeface="+mn-ea"/>
                <a:cs typeface="Arial" panose="020B0604020202020204" pitchFamily="34" charset="0"/>
              </a:rPr>
              <a:t>Rachel Jones-Lindsay</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a:ln>
                  <a:noFill/>
                </a:ln>
                <a:solidFill>
                  <a:prstClr val="black"/>
                </a:solidFill>
                <a:effectLst/>
                <a:uLnTx/>
                <a:uFillTx/>
                <a:latin typeface="Open Sans"/>
                <a:ea typeface="+mn-ea"/>
                <a:cs typeface="Arial" panose="020B0604020202020204" pitchFamily="34" charset="0"/>
              </a:rPr>
              <a:t>Manager of Employee &amp; Labor Relations</a:t>
            </a:r>
          </a:p>
        </p:txBody>
      </p:sp>
      <p:sp>
        <p:nvSpPr>
          <p:cNvPr id="20" name="Rectangle 19">
            <a:extLst>
              <a:ext uri="{FF2B5EF4-FFF2-40B4-BE49-F238E27FC236}">
                <a16:creationId xmlns:a16="http://schemas.microsoft.com/office/drawing/2014/main" id="{239D9636-6531-19FB-59B4-8D0DCD93CB37}"/>
              </a:ext>
            </a:extLst>
          </p:cNvPr>
          <p:cNvSpPr/>
          <p:nvPr/>
        </p:nvSpPr>
        <p:spPr bwMode="gray">
          <a:xfrm>
            <a:off x="8414983" y="5077973"/>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Dupe Bradford</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Manager of HR Compliance</a:t>
            </a:r>
          </a:p>
        </p:txBody>
      </p:sp>
      <p:sp>
        <p:nvSpPr>
          <p:cNvPr id="21" name="Rectangle 20">
            <a:extLst>
              <a:ext uri="{FF2B5EF4-FFF2-40B4-BE49-F238E27FC236}">
                <a16:creationId xmlns:a16="http://schemas.microsoft.com/office/drawing/2014/main" id="{F7797493-05F4-CCF1-CE16-9735CDD48C33}"/>
              </a:ext>
            </a:extLst>
          </p:cNvPr>
          <p:cNvSpPr/>
          <p:nvPr/>
        </p:nvSpPr>
        <p:spPr bwMode="gray">
          <a:xfrm>
            <a:off x="8414983" y="3587471"/>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a:ln>
                  <a:noFill/>
                </a:ln>
                <a:solidFill>
                  <a:prstClr val="black"/>
                </a:solidFill>
                <a:effectLst/>
                <a:uLnTx/>
                <a:uFillTx/>
                <a:latin typeface="Open Sans"/>
                <a:ea typeface="+mn-ea"/>
                <a:cs typeface="Arial" panose="020B0604020202020204" pitchFamily="34" charset="0"/>
              </a:rPr>
              <a:t>Edward Park</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a:ln>
                  <a:noFill/>
                </a:ln>
                <a:solidFill>
                  <a:prstClr val="black"/>
                </a:solidFill>
                <a:effectLst/>
                <a:uLnTx/>
                <a:uFillTx/>
                <a:latin typeface="Open Sans"/>
                <a:ea typeface="+mn-ea"/>
                <a:cs typeface="Arial" panose="020B0604020202020204" pitchFamily="34" charset="0"/>
              </a:rPr>
              <a:t>Manager of Employee &amp; Labor Relations</a:t>
            </a:r>
          </a:p>
        </p:txBody>
      </p:sp>
      <p:sp>
        <p:nvSpPr>
          <p:cNvPr id="22" name="Rectangle 21">
            <a:extLst>
              <a:ext uri="{FF2B5EF4-FFF2-40B4-BE49-F238E27FC236}">
                <a16:creationId xmlns:a16="http://schemas.microsoft.com/office/drawing/2014/main" id="{47861622-762B-0306-9E80-CFECFE6EC1E6}"/>
              </a:ext>
            </a:extLst>
          </p:cNvPr>
          <p:cNvSpPr/>
          <p:nvPr/>
        </p:nvSpPr>
        <p:spPr bwMode="gray">
          <a:xfrm>
            <a:off x="9725351" y="3587471"/>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Ayesha Lee</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Manager of Learning and Organizational Excellence</a:t>
            </a:r>
          </a:p>
        </p:txBody>
      </p:sp>
      <p:sp>
        <p:nvSpPr>
          <p:cNvPr id="23" name="Rectangle 22">
            <a:extLst>
              <a:ext uri="{FF2B5EF4-FFF2-40B4-BE49-F238E27FC236}">
                <a16:creationId xmlns:a16="http://schemas.microsoft.com/office/drawing/2014/main" id="{AEFB26B1-957D-171A-76EF-F10B64B88933}"/>
              </a:ext>
            </a:extLst>
          </p:cNvPr>
          <p:cNvSpPr/>
          <p:nvPr/>
        </p:nvSpPr>
        <p:spPr bwMode="gray">
          <a:xfrm>
            <a:off x="8414983" y="5823224"/>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Michelle Webber</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Manager of Conduct of Concern and Compliance</a:t>
            </a:r>
          </a:p>
        </p:txBody>
      </p:sp>
      <p:sp>
        <p:nvSpPr>
          <p:cNvPr id="24" name="Rectangle 23">
            <a:extLst>
              <a:ext uri="{FF2B5EF4-FFF2-40B4-BE49-F238E27FC236}">
                <a16:creationId xmlns:a16="http://schemas.microsoft.com/office/drawing/2014/main" id="{59C1D6EE-DD99-20D3-5158-44811FB356DB}"/>
              </a:ext>
            </a:extLst>
          </p:cNvPr>
          <p:cNvSpPr/>
          <p:nvPr/>
        </p:nvSpPr>
        <p:spPr bwMode="gray">
          <a:xfrm>
            <a:off x="11035721" y="3587471"/>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Nancy Ganner</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Assistant Director of Network Support Center</a:t>
            </a:r>
          </a:p>
        </p:txBody>
      </p:sp>
      <p:cxnSp>
        <p:nvCxnSpPr>
          <p:cNvPr id="25" name="Connector: Elbow 24">
            <a:extLst>
              <a:ext uri="{FF2B5EF4-FFF2-40B4-BE49-F238E27FC236}">
                <a16:creationId xmlns:a16="http://schemas.microsoft.com/office/drawing/2014/main" id="{801E85C9-C93E-99F7-88B1-FFC6C7598238}"/>
              </a:ext>
            </a:extLst>
          </p:cNvPr>
          <p:cNvCxnSpPr>
            <a:cxnSpLocks/>
            <a:stCxn id="14" idx="2"/>
            <a:endCxn id="43" idx="0"/>
          </p:cNvCxnSpPr>
          <p:nvPr/>
        </p:nvCxnSpPr>
        <p:spPr>
          <a:xfrm rot="16200000" flipH="1">
            <a:off x="10888954" y="2257017"/>
            <a:ext cx="241853" cy="655185"/>
          </a:xfrm>
          <a:prstGeom prst="bentConnector3">
            <a:avLst>
              <a:gd name="adj1" fmla="val 50000"/>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BF37DFBB-2145-9BD4-A7E9-B77B7B172CC9}"/>
              </a:ext>
            </a:extLst>
          </p:cNvPr>
          <p:cNvSpPr txBox="1"/>
          <p:nvPr/>
        </p:nvSpPr>
        <p:spPr>
          <a:xfrm>
            <a:off x="9544851" y="6521763"/>
            <a:ext cx="2468880" cy="2616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1200"/>
              </a:spcAft>
              <a:buClrTx/>
              <a:buSzTx/>
              <a:buFontTx/>
              <a:buNone/>
              <a:tabLst/>
              <a:defRPr/>
            </a:pPr>
            <a:r>
              <a:rPr kumimoji="0" lang="en-US" sz="1100" b="1" i="0" u="none" strike="noStrike" kern="0" cap="none" spc="0" normalizeH="0" baseline="0" noProof="0" dirty="0">
                <a:ln>
                  <a:noFill/>
                </a:ln>
                <a:effectLst/>
                <a:uLnTx/>
                <a:uFillTx/>
                <a:latin typeface="Open Sans"/>
                <a:ea typeface="+mn-ea"/>
                <a:cs typeface="+mn-cs"/>
              </a:rPr>
              <a:t>Network Transformation Office</a:t>
            </a:r>
          </a:p>
        </p:txBody>
      </p:sp>
      <p:cxnSp>
        <p:nvCxnSpPr>
          <p:cNvPr id="27" name="Straight Connector 26">
            <a:extLst>
              <a:ext uri="{FF2B5EF4-FFF2-40B4-BE49-F238E27FC236}">
                <a16:creationId xmlns:a16="http://schemas.microsoft.com/office/drawing/2014/main" id="{583A1C51-0CA0-F673-E7F6-2906E98F60DE}"/>
              </a:ext>
            </a:extLst>
          </p:cNvPr>
          <p:cNvCxnSpPr>
            <a:cxnSpLocks/>
            <a:stCxn id="14" idx="1"/>
            <a:endCxn id="8" idx="3"/>
          </p:cNvCxnSpPr>
          <p:nvPr/>
        </p:nvCxnSpPr>
        <p:spPr>
          <a:xfrm flipH="1">
            <a:off x="5242831" y="2143644"/>
            <a:ext cx="4982257" cy="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6F721C02-9367-34DE-4B68-FFC1757959C2}"/>
              </a:ext>
            </a:extLst>
          </p:cNvPr>
          <p:cNvCxnSpPr>
            <a:cxnSpLocks/>
          </p:cNvCxnSpPr>
          <p:nvPr/>
        </p:nvCxnSpPr>
        <p:spPr>
          <a:xfrm>
            <a:off x="4130447" y="3125773"/>
            <a:ext cx="0" cy="365760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4C36BCC3-2996-2B1C-77ED-22916D54E752}"/>
              </a:ext>
            </a:extLst>
          </p:cNvPr>
          <p:cNvCxnSpPr>
            <a:cxnSpLocks/>
          </p:cNvCxnSpPr>
          <p:nvPr/>
        </p:nvCxnSpPr>
        <p:spPr>
          <a:xfrm>
            <a:off x="6828907" y="3125773"/>
            <a:ext cx="0" cy="365760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9EDA8DAA-83D8-9520-8A58-120470DEC27A}"/>
              </a:ext>
            </a:extLst>
          </p:cNvPr>
          <p:cNvCxnSpPr>
            <a:cxnSpLocks/>
            <a:stCxn id="8" idx="2"/>
            <a:endCxn id="39" idx="0"/>
          </p:cNvCxnSpPr>
          <p:nvPr/>
        </p:nvCxnSpPr>
        <p:spPr>
          <a:xfrm rot="5400000">
            <a:off x="3354337" y="1274242"/>
            <a:ext cx="241853" cy="2620736"/>
          </a:xfrm>
          <a:prstGeom prst="bentConnector3">
            <a:avLst>
              <a:gd name="adj1" fmla="val 50000"/>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7DC7E46B-77B4-A068-EBD0-C6C37198A81F}"/>
              </a:ext>
            </a:extLst>
          </p:cNvPr>
          <p:cNvCxnSpPr>
            <a:cxnSpLocks/>
            <a:stCxn id="8" idx="2"/>
            <a:endCxn id="38" idx="0"/>
          </p:cNvCxnSpPr>
          <p:nvPr/>
        </p:nvCxnSpPr>
        <p:spPr>
          <a:xfrm rot="5400000">
            <a:off x="2699153" y="619058"/>
            <a:ext cx="241853" cy="3931104"/>
          </a:xfrm>
          <a:prstGeom prst="bentConnector3">
            <a:avLst>
              <a:gd name="adj1" fmla="val 50000"/>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8B39D1B6-BEFF-B58E-4D16-E5536F7538EF}"/>
              </a:ext>
            </a:extLst>
          </p:cNvPr>
          <p:cNvCxnSpPr>
            <a:cxnSpLocks/>
            <a:stCxn id="8" idx="2"/>
            <a:endCxn id="41" idx="0"/>
          </p:cNvCxnSpPr>
          <p:nvPr/>
        </p:nvCxnSpPr>
        <p:spPr>
          <a:xfrm rot="16200000" flipH="1">
            <a:off x="5975073" y="1274242"/>
            <a:ext cx="241853" cy="2620736"/>
          </a:xfrm>
          <a:prstGeom prst="bentConnector3">
            <a:avLst>
              <a:gd name="adj1" fmla="val 50000"/>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Connector: Elbow 32">
            <a:extLst>
              <a:ext uri="{FF2B5EF4-FFF2-40B4-BE49-F238E27FC236}">
                <a16:creationId xmlns:a16="http://schemas.microsoft.com/office/drawing/2014/main" id="{735ACC01-DD60-3B17-AAEF-4B7A93F022F0}"/>
              </a:ext>
            </a:extLst>
          </p:cNvPr>
          <p:cNvCxnSpPr>
            <a:cxnSpLocks/>
            <a:stCxn id="8" idx="2"/>
            <a:endCxn id="44" idx="0"/>
          </p:cNvCxnSpPr>
          <p:nvPr/>
        </p:nvCxnSpPr>
        <p:spPr>
          <a:xfrm rot="16200000" flipH="1">
            <a:off x="6630257" y="619058"/>
            <a:ext cx="241853" cy="3931104"/>
          </a:xfrm>
          <a:prstGeom prst="bentConnector3">
            <a:avLst>
              <a:gd name="adj1" fmla="val 50000"/>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4AF5347B-297C-CEC8-73D8-FCC6AAA57805}"/>
              </a:ext>
            </a:extLst>
          </p:cNvPr>
          <p:cNvSpPr/>
          <p:nvPr/>
        </p:nvSpPr>
        <p:spPr bwMode="gray">
          <a:xfrm>
            <a:off x="9737366" y="2922137"/>
            <a:ext cx="182880" cy="182880"/>
          </a:xfrm>
          <a:prstGeom prst="rect">
            <a:avLst/>
          </a:prstGeom>
          <a:noFill/>
          <a:ln w="19050" algn="ctr">
            <a:no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endParaRPr kumimoji="0" lang="en-US" sz="600" b="0" i="0" u="none" strike="noStrike" kern="0" cap="none" spc="0" normalizeH="0" baseline="0" noProof="0">
              <a:ln>
                <a:noFill/>
              </a:ln>
              <a:solidFill>
                <a:prstClr val="black"/>
              </a:solidFill>
              <a:effectLst/>
              <a:uLnTx/>
              <a:uFillTx/>
              <a:latin typeface="Open Sans"/>
              <a:ea typeface="+mn-ea"/>
              <a:cs typeface="Arial" panose="020B0604020202020204" pitchFamily="34" charset="0"/>
            </a:endParaRPr>
          </a:p>
        </p:txBody>
      </p:sp>
      <p:cxnSp>
        <p:nvCxnSpPr>
          <p:cNvPr id="35" name="Straight Connector 34">
            <a:extLst>
              <a:ext uri="{FF2B5EF4-FFF2-40B4-BE49-F238E27FC236}">
                <a16:creationId xmlns:a16="http://schemas.microsoft.com/office/drawing/2014/main" id="{6A4F429A-B1B4-FC34-85CD-DEF837C9C8BA}"/>
              </a:ext>
            </a:extLst>
          </p:cNvPr>
          <p:cNvCxnSpPr>
            <a:cxnSpLocks/>
          </p:cNvCxnSpPr>
          <p:nvPr/>
        </p:nvCxnSpPr>
        <p:spPr>
          <a:xfrm>
            <a:off x="9449643" y="3125773"/>
            <a:ext cx="0" cy="3657600"/>
          </a:xfrm>
          <a:prstGeom prst="line">
            <a:avLst/>
          </a:prstGeom>
          <a:ln>
            <a:solidFill>
              <a:schemeClr val="tx2"/>
            </a:solidFill>
            <a:prstDash val="dash"/>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ED965AD9-53B4-3B57-83E5-CADE90696B96}"/>
              </a:ext>
            </a:extLst>
          </p:cNvPr>
          <p:cNvSpPr/>
          <p:nvPr/>
        </p:nvSpPr>
        <p:spPr bwMode="gray">
          <a:xfrm>
            <a:off x="5638799" y="2705537"/>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Antonio Tijero</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Sr. Director of Benefits, Retirement, Leaves, and</a:t>
            </a:r>
            <a:r>
              <a:rPr lang="en-US" sz="700" kern="0" dirty="0">
                <a:solidFill>
                  <a:prstClr val="black"/>
                </a:solidFill>
                <a:latin typeface="Open Sans"/>
                <a:cs typeface="Arial" panose="020B0604020202020204" pitchFamily="34" charset="0"/>
              </a:rPr>
              <a:t> </a:t>
            </a: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Employee Accommodations</a:t>
            </a:r>
          </a:p>
        </p:txBody>
      </p:sp>
      <p:sp>
        <p:nvSpPr>
          <p:cNvPr id="37" name="Rectangle 36">
            <a:extLst>
              <a:ext uri="{FF2B5EF4-FFF2-40B4-BE49-F238E27FC236}">
                <a16:creationId xmlns:a16="http://schemas.microsoft.com/office/drawing/2014/main" id="{FB5B6034-1909-1D2D-D3DC-A765EE792941}"/>
              </a:ext>
            </a:extLst>
          </p:cNvPr>
          <p:cNvSpPr/>
          <p:nvPr/>
        </p:nvSpPr>
        <p:spPr bwMode="gray">
          <a:xfrm>
            <a:off x="4328431" y="2705537"/>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Trisha Ramos</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Sr. Director of Payroll and HR Information Systems</a:t>
            </a:r>
            <a:endParaRPr kumimoji="0" lang="en-US" sz="700" b="0" i="0" u="none" strike="noStrike" kern="0" cap="none" spc="0" normalizeH="0" baseline="0" noProof="0" dirty="0">
              <a:ln>
                <a:noFill/>
              </a:ln>
              <a:solidFill>
                <a:prstClr val="black"/>
              </a:solidFill>
              <a:effectLst/>
              <a:highlight>
                <a:srgbClr val="FFFF00"/>
              </a:highlight>
              <a:uLnTx/>
              <a:uFillTx/>
              <a:latin typeface="Open Sans"/>
              <a:ea typeface="+mn-ea"/>
              <a:cs typeface="Arial" panose="020B0604020202020204" pitchFamily="34" charset="0"/>
            </a:endParaRPr>
          </a:p>
        </p:txBody>
      </p:sp>
      <p:sp>
        <p:nvSpPr>
          <p:cNvPr id="38" name="Rectangle 37">
            <a:extLst>
              <a:ext uri="{FF2B5EF4-FFF2-40B4-BE49-F238E27FC236}">
                <a16:creationId xmlns:a16="http://schemas.microsoft.com/office/drawing/2014/main" id="{7DFDCC8E-229A-B9DE-7E7A-81A142215C17}"/>
              </a:ext>
            </a:extLst>
          </p:cNvPr>
          <p:cNvSpPr/>
          <p:nvPr/>
        </p:nvSpPr>
        <p:spPr bwMode="gray">
          <a:xfrm>
            <a:off x="397327" y="2705537"/>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lang="en-US" sz="700" b="1" kern="0" dirty="0">
                <a:solidFill>
                  <a:prstClr val="black"/>
                </a:solidFill>
                <a:latin typeface="Open Sans"/>
                <a:cs typeface="Arial" panose="020B0604020202020204" pitchFamily="34" charset="0"/>
              </a:rPr>
              <a:t>TBD</a:t>
            </a:r>
            <a:endParaRPr kumimoji="0" lang="en-US" sz="700" b="1" i="0" u="none" kern="0" cap="none" spc="0" normalizeH="0" baseline="30000" noProof="0" dirty="0">
              <a:ln>
                <a:noFill/>
              </a:ln>
              <a:solidFill>
                <a:prstClr val="black"/>
              </a:solidFill>
              <a:effectLst/>
              <a:uLnTx/>
              <a:uFillTx/>
              <a:latin typeface="Open Sans"/>
              <a:ea typeface="+mn-ea"/>
              <a:cs typeface="Arial" panose="020B0604020202020204" pitchFamily="34" charset="0"/>
            </a:endParaRP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Executive HR Advisor for SFSU</a:t>
            </a:r>
          </a:p>
        </p:txBody>
      </p:sp>
      <p:sp>
        <p:nvSpPr>
          <p:cNvPr id="39" name="Rectangle 38">
            <a:extLst>
              <a:ext uri="{FF2B5EF4-FFF2-40B4-BE49-F238E27FC236}">
                <a16:creationId xmlns:a16="http://schemas.microsoft.com/office/drawing/2014/main" id="{D149E10C-FDB3-EF14-ABE9-763B3CA27D56}"/>
              </a:ext>
            </a:extLst>
          </p:cNvPr>
          <p:cNvSpPr/>
          <p:nvPr/>
        </p:nvSpPr>
        <p:spPr bwMode="gray">
          <a:xfrm>
            <a:off x="1707695" y="2705537"/>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Geraldine Torbik</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Executive HR Advisor for CSUEB</a:t>
            </a:r>
          </a:p>
        </p:txBody>
      </p:sp>
      <p:sp>
        <p:nvSpPr>
          <p:cNvPr id="40" name="Rectangle 39">
            <a:extLst>
              <a:ext uri="{FF2B5EF4-FFF2-40B4-BE49-F238E27FC236}">
                <a16:creationId xmlns:a16="http://schemas.microsoft.com/office/drawing/2014/main" id="{82758026-7302-1A87-6FFD-7CE2D5857951}"/>
              </a:ext>
            </a:extLst>
          </p:cNvPr>
          <p:cNvSpPr/>
          <p:nvPr/>
        </p:nvSpPr>
        <p:spPr bwMode="gray">
          <a:xfrm>
            <a:off x="3018063" y="2705537"/>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Chandra Holte</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Executive HR Advisor for SSU</a:t>
            </a:r>
          </a:p>
        </p:txBody>
      </p:sp>
      <p:sp>
        <p:nvSpPr>
          <p:cNvPr id="41" name="Rectangle 40">
            <a:extLst>
              <a:ext uri="{FF2B5EF4-FFF2-40B4-BE49-F238E27FC236}">
                <a16:creationId xmlns:a16="http://schemas.microsoft.com/office/drawing/2014/main" id="{5BA65920-A5D8-A499-2D6E-C0C47121CDC2}"/>
              </a:ext>
            </a:extLst>
          </p:cNvPr>
          <p:cNvSpPr/>
          <p:nvPr/>
        </p:nvSpPr>
        <p:spPr bwMode="gray">
          <a:xfrm>
            <a:off x="6949167" y="2705537"/>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LaCora Ayala</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Sr. Director of Compensation, Classification, and Recruiting</a:t>
            </a:r>
          </a:p>
        </p:txBody>
      </p:sp>
      <p:sp>
        <p:nvSpPr>
          <p:cNvPr id="42" name="Rectangle 41">
            <a:extLst>
              <a:ext uri="{FF2B5EF4-FFF2-40B4-BE49-F238E27FC236}">
                <a16:creationId xmlns:a16="http://schemas.microsoft.com/office/drawing/2014/main" id="{27EA6C5D-1C47-2DC6-074C-B4074FEBA529}"/>
              </a:ext>
            </a:extLst>
          </p:cNvPr>
          <p:cNvSpPr/>
          <p:nvPr/>
        </p:nvSpPr>
        <p:spPr bwMode="gray">
          <a:xfrm>
            <a:off x="9569903" y="2705537"/>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Lanaya Gaberel</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Sr. Director for Learning &amp; Professional Development</a:t>
            </a:r>
          </a:p>
        </p:txBody>
      </p:sp>
      <p:sp>
        <p:nvSpPr>
          <p:cNvPr id="43" name="Rectangle 42">
            <a:extLst>
              <a:ext uri="{FF2B5EF4-FFF2-40B4-BE49-F238E27FC236}">
                <a16:creationId xmlns:a16="http://schemas.microsoft.com/office/drawing/2014/main" id="{07FC638D-79E9-0307-A250-94C4A6E51DA8}"/>
              </a:ext>
            </a:extLst>
          </p:cNvPr>
          <p:cNvSpPr/>
          <p:nvPr/>
        </p:nvSpPr>
        <p:spPr bwMode="gray">
          <a:xfrm>
            <a:off x="10880273" y="2705537"/>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a:ln>
                  <a:noFill/>
                </a:ln>
                <a:solidFill>
                  <a:prstClr val="black"/>
                </a:solidFill>
                <a:effectLst/>
                <a:uLnTx/>
                <a:uFillTx/>
                <a:latin typeface="Open Sans"/>
                <a:ea typeface="+mn-ea"/>
                <a:cs typeface="Arial" panose="020B0604020202020204" pitchFamily="34" charset="0"/>
              </a:rPr>
              <a:t>Cathey Hurtt</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a:ln>
                  <a:noFill/>
                </a:ln>
                <a:solidFill>
                  <a:prstClr val="black"/>
                </a:solidFill>
                <a:effectLst/>
                <a:uLnTx/>
                <a:uFillTx/>
                <a:latin typeface="Open Sans"/>
                <a:ea typeface="+mn-ea"/>
                <a:cs typeface="Arial" panose="020B0604020202020204" pitchFamily="34" charset="0"/>
              </a:rPr>
              <a:t>Director of Network Support Center</a:t>
            </a:r>
          </a:p>
        </p:txBody>
      </p:sp>
      <p:sp>
        <p:nvSpPr>
          <p:cNvPr id="44" name="Rectangle 43">
            <a:extLst>
              <a:ext uri="{FF2B5EF4-FFF2-40B4-BE49-F238E27FC236}">
                <a16:creationId xmlns:a16="http://schemas.microsoft.com/office/drawing/2014/main" id="{A3A97F13-90B6-0467-DBA9-5CF32620D521}"/>
              </a:ext>
            </a:extLst>
          </p:cNvPr>
          <p:cNvSpPr/>
          <p:nvPr/>
        </p:nvSpPr>
        <p:spPr bwMode="gray">
          <a:xfrm>
            <a:off x="8259535" y="2705537"/>
            <a:ext cx="914400" cy="640080"/>
          </a:xfrm>
          <a:prstGeom prst="rect">
            <a:avLst/>
          </a:prstGeom>
          <a:solidFill>
            <a:schemeClr val="bg1">
              <a:lumMod val="95000"/>
            </a:schemeClr>
          </a:solidFill>
          <a:ln w="19050" algn="ctr">
            <a:solidFill>
              <a:schemeClr val="tx1"/>
            </a:solidFill>
            <a:miter lim="800000"/>
            <a:headEnd/>
            <a:tailEnd/>
          </a:ln>
        </p:spPr>
        <p:txBody>
          <a:bodyPr wrap="square" lIns="0" tIns="66675" rIns="0" bIns="66675" rtlCol="0" anchor="ctr"/>
          <a:lstStyle/>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1"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Erin Taylor</a:t>
            </a:r>
          </a:p>
          <a:p>
            <a:pPr marL="0" marR="0" lvl="0" indent="0" algn="ctr" defTabSz="685783" rtl="0" eaLnBrk="1" fontAlgn="auto" latinLnBrk="0" hangingPunct="1">
              <a:lnSpc>
                <a:spcPct val="106000"/>
              </a:lnSpc>
              <a:spcBef>
                <a:spcPts val="0"/>
              </a:spcBef>
              <a:spcAft>
                <a:spcPts val="0"/>
              </a:spcAft>
              <a:buClrTx/>
              <a:buSzTx/>
              <a:buFontTx/>
              <a:buNone/>
              <a:tabLst/>
              <a:defRPr/>
            </a:pPr>
            <a:r>
              <a:rPr kumimoji="0" lang="en-US" sz="700" b="0" i="0" u="none" strike="noStrike" kern="0" cap="none" spc="0" normalizeH="0" baseline="0" noProof="0" dirty="0">
                <a:ln>
                  <a:noFill/>
                </a:ln>
                <a:solidFill>
                  <a:prstClr val="black"/>
                </a:solidFill>
                <a:effectLst/>
                <a:uLnTx/>
                <a:uFillTx/>
                <a:latin typeface="Open Sans"/>
                <a:ea typeface="+mn-ea"/>
                <a:cs typeface="Arial" panose="020B0604020202020204" pitchFamily="34" charset="0"/>
              </a:rPr>
              <a:t>Sr. Director of Employee &amp; Labor Relations and Compliance</a:t>
            </a:r>
          </a:p>
        </p:txBody>
      </p:sp>
      <p:cxnSp>
        <p:nvCxnSpPr>
          <p:cNvPr id="45" name="Connector: Elbow 44">
            <a:extLst>
              <a:ext uri="{FF2B5EF4-FFF2-40B4-BE49-F238E27FC236}">
                <a16:creationId xmlns:a16="http://schemas.microsoft.com/office/drawing/2014/main" id="{45D5D52F-8D6B-A711-4D9B-3172AEB0FDEB}"/>
              </a:ext>
            </a:extLst>
          </p:cNvPr>
          <p:cNvCxnSpPr>
            <a:cxnSpLocks/>
            <a:stCxn id="14" idx="2"/>
            <a:endCxn id="42" idx="0"/>
          </p:cNvCxnSpPr>
          <p:nvPr/>
        </p:nvCxnSpPr>
        <p:spPr>
          <a:xfrm rot="5400000">
            <a:off x="10233770" y="2257018"/>
            <a:ext cx="241853" cy="655185"/>
          </a:xfrm>
          <a:prstGeom prst="bentConnector3">
            <a:avLst>
              <a:gd name="adj1" fmla="val 50000"/>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BF2B9066-F603-86F7-9B7F-E4A766CF9E92}"/>
              </a:ext>
            </a:extLst>
          </p:cNvPr>
          <p:cNvSpPr/>
          <p:nvPr/>
        </p:nvSpPr>
        <p:spPr bwMode="gray">
          <a:xfrm>
            <a:off x="397327" y="3254177"/>
            <a:ext cx="91440" cy="91440"/>
          </a:xfrm>
          <a:prstGeom prst="rect">
            <a:avLst/>
          </a:prstGeom>
          <a:no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cxnSp>
        <p:nvCxnSpPr>
          <p:cNvPr id="47" name="Connector: Elbow 46">
            <a:extLst>
              <a:ext uri="{FF2B5EF4-FFF2-40B4-BE49-F238E27FC236}">
                <a16:creationId xmlns:a16="http://schemas.microsoft.com/office/drawing/2014/main" id="{DCEF7A09-B9E8-2C6D-40C4-2F740623B0FB}"/>
              </a:ext>
            </a:extLst>
          </p:cNvPr>
          <p:cNvCxnSpPr>
            <a:cxnSpLocks/>
            <a:stCxn id="46" idx="2"/>
            <a:endCxn id="15" idx="1"/>
          </p:cNvCxnSpPr>
          <p:nvPr/>
        </p:nvCxnSpPr>
        <p:spPr>
          <a:xfrm rot="16200000" flipH="1">
            <a:off x="216964" y="3571700"/>
            <a:ext cx="561894"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7812455F-9817-8A77-BBA2-447D51DB1A07}"/>
              </a:ext>
            </a:extLst>
          </p:cNvPr>
          <p:cNvSpPr/>
          <p:nvPr/>
        </p:nvSpPr>
        <p:spPr bwMode="gray">
          <a:xfrm>
            <a:off x="1707695" y="3254177"/>
            <a:ext cx="91440" cy="91440"/>
          </a:xfrm>
          <a:prstGeom prst="rect">
            <a:avLst/>
          </a:prstGeom>
          <a:no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49" name="Rectangle 48">
            <a:extLst>
              <a:ext uri="{FF2B5EF4-FFF2-40B4-BE49-F238E27FC236}">
                <a16:creationId xmlns:a16="http://schemas.microsoft.com/office/drawing/2014/main" id="{9D2FB2E6-C262-D512-0946-C089C64FE734}"/>
              </a:ext>
            </a:extLst>
          </p:cNvPr>
          <p:cNvSpPr/>
          <p:nvPr/>
        </p:nvSpPr>
        <p:spPr bwMode="gray">
          <a:xfrm>
            <a:off x="4328431" y="3254177"/>
            <a:ext cx="91440" cy="91440"/>
          </a:xfrm>
          <a:prstGeom prst="rect">
            <a:avLst/>
          </a:prstGeom>
          <a:no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50" name="Rectangle 49">
            <a:extLst>
              <a:ext uri="{FF2B5EF4-FFF2-40B4-BE49-F238E27FC236}">
                <a16:creationId xmlns:a16="http://schemas.microsoft.com/office/drawing/2014/main" id="{16493E69-FABB-F304-1367-14B4E1BF4A7E}"/>
              </a:ext>
            </a:extLst>
          </p:cNvPr>
          <p:cNvSpPr/>
          <p:nvPr/>
        </p:nvSpPr>
        <p:spPr bwMode="gray">
          <a:xfrm>
            <a:off x="5638799" y="3254177"/>
            <a:ext cx="91440" cy="91440"/>
          </a:xfrm>
          <a:prstGeom prst="rect">
            <a:avLst/>
          </a:prstGeom>
          <a:no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51" name="Rectangle 50">
            <a:extLst>
              <a:ext uri="{FF2B5EF4-FFF2-40B4-BE49-F238E27FC236}">
                <a16:creationId xmlns:a16="http://schemas.microsoft.com/office/drawing/2014/main" id="{27067822-1CC3-525C-A14F-F6B73D1B99C9}"/>
              </a:ext>
            </a:extLst>
          </p:cNvPr>
          <p:cNvSpPr/>
          <p:nvPr/>
        </p:nvSpPr>
        <p:spPr bwMode="gray">
          <a:xfrm>
            <a:off x="8259535" y="3254177"/>
            <a:ext cx="91440" cy="91440"/>
          </a:xfrm>
          <a:prstGeom prst="rect">
            <a:avLst/>
          </a:prstGeom>
          <a:no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52" name="Rectangle 51">
            <a:extLst>
              <a:ext uri="{FF2B5EF4-FFF2-40B4-BE49-F238E27FC236}">
                <a16:creationId xmlns:a16="http://schemas.microsoft.com/office/drawing/2014/main" id="{7AF76AAE-BE9B-8C0C-2ED3-C6ECA2D75FFA}"/>
              </a:ext>
            </a:extLst>
          </p:cNvPr>
          <p:cNvSpPr/>
          <p:nvPr/>
        </p:nvSpPr>
        <p:spPr bwMode="gray">
          <a:xfrm>
            <a:off x="9569903" y="3254177"/>
            <a:ext cx="91440" cy="91440"/>
          </a:xfrm>
          <a:prstGeom prst="rect">
            <a:avLst/>
          </a:prstGeom>
          <a:no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
        <p:nvSpPr>
          <p:cNvPr id="53" name="Rectangle 52">
            <a:extLst>
              <a:ext uri="{FF2B5EF4-FFF2-40B4-BE49-F238E27FC236}">
                <a16:creationId xmlns:a16="http://schemas.microsoft.com/office/drawing/2014/main" id="{2884BEF2-82A2-1328-6434-6614E6AC9344}"/>
              </a:ext>
            </a:extLst>
          </p:cNvPr>
          <p:cNvSpPr/>
          <p:nvPr/>
        </p:nvSpPr>
        <p:spPr bwMode="gray">
          <a:xfrm>
            <a:off x="10880273" y="3254177"/>
            <a:ext cx="91440" cy="91440"/>
          </a:xfrm>
          <a:prstGeom prst="rect">
            <a:avLst/>
          </a:prstGeom>
          <a:no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cxnSp>
        <p:nvCxnSpPr>
          <p:cNvPr id="54" name="Connector: Elbow 53">
            <a:extLst>
              <a:ext uri="{FF2B5EF4-FFF2-40B4-BE49-F238E27FC236}">
                <a16:creationId xmlns:a16="http://schemas.microsoft.com/office/drawing/2014/main" id="{77E6AF03-6BFC-37E0-0AF9-F924999386EA}"/>
              </a:ext>
            </a:extLst>
          </p:cNvPr>
          <p:cNvCxnSpPr>
            <a:cxnSpLocks/>
            <a:stCxn id="48" idx="2"/>
            <a:endCxn id="16" idx="1"/>
          </p:cNvCxnSpPr>
          <p:nvPr/>
        </p:nvCxnSpPr>
        <p:spPr>
          <a:xfrm rot="16200000" flipH="1">
            <a:off x="1527332" y="3571700"/>
            <a:ext cx="561894"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 name="Connector: Elbow 54">
            <a:extLst>
              <a:ext uri="{FF2B5EF4-FFF2-40B4-BE49-F238E27FC236}">
                <a16:creationId xmlns:a16="http://schemas.microsoft.com/office/drawing/2014/main" id="{B722E837-0E31-4FC5-6C11-1F63E825E734}"/>
              </a:ext>
            </a:extLst>
          </p:cNvPr>
          <p:cNvCxnSpPr>
            <a:cxnSpLocks/>
            <a:stCxn id="49" idx="2"/>
            <a:endCxn id="12" idx="1"/>
          </p:cNvCxnSpPr>
          <p:nvPr/>
        </p:nvCxnSpPr>
        <p:spPr>
          <a:xfrm rot="16200000" flipH="1">
            <a:off x="4148068" y="3571700"/>
            <a:ext cx="561894"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 name="Connector: Elbow 55">
            <a:extLst>
              <a:ext uri="{FF2B5EF4-FFF2-40B4-BE49-F238E27FC236}">
                <a16:creationId xmlns:a16="http://schemas.microsoft.com/office/drawing/2014/main" id="{3344793E-5F35-A9C3-2FEA-72881949A633}"/>
              </a:ext>
            </a:extLst>
          </p:cNvPr>
          <p:cNvCxnSpPr>
            <a:cxnSpLocks/>
            <a:stCxn id="49" idx="2"/>
            <a:endCxn id="13" idx="1"/>
          </p:cNvCxnSpPr>
          <p:nvPr/>
        </p:nvCxnSpPr>
        <p:spPr>
          <a:xfrm rot="16200000" flipH="1">
            <a:off x="3775443" y="3944325"/>
            <a:ext cx="1307145"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Connector: Elbow 56">
            <a:extLst>
              <a:ext uri="{FF2B5EF4-FFF2-40B4-BE49-F238E27FC236}">
                <a16:creationId xmlns:a16="http://schemas.microsoft.com/office/drawing/2014/main" id="{16CBD8AB-71E1-A14F-DB1D-F7984610D2E2}"/>
              </a:ext>
            </a:extLst>
          </p:cNvPr>
          <p:cNvCxnSpPr>
            <a:cxnSpLocks/>
            <a:stCxn id="50" idx="2"/>
            <a:endCxn id="9" idx="1"/>
          </p:cNvCxnSpPr>
          <p:nvPr/>
        </p:nvCxnSpPr>
        <p:spPr>
          <a:xfrm rot="16200000" flipH="1">
            <a:off x="5458436" y="3571700"/>
            <a:ext cx="561894"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8" name="Connector: Elbow 57">
            <a:extLst>
              <a:ext uri="{FF2B5EF4-FFF2-40B4-BE49-F238E27FC236}">
                <a16:creationId xmlns:a16="http://schemas.microsoft.com/office/drawing/2014/main" id="{D1A94E16-9049-A0C2-075F-B7B87EB0BD75}"/>
              </a:ext>
            </a:extLst>
          </p:cNvPr>
          <p:cNvCxnSpPr>
            <a:cxnSpLocks/>
            <a:stCxn id="50" idx="2"/>
            <a:endCxn id="10" idx="1"/>
          </p:cNvCxnSpPr>
          <p:nvPr/>
        </p:nvCxnSpPr>
        <p:spPr>
          <a:xfrm rot="16200000" flipH="1">
            <a:off x="5085811" y="3944325"/>
            <a:ext cx="1307145"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9" name="Connector: Elbow 58">
            <a:extLst>
              <a:ext uri="{FF2B5EF4-FFF2-40B4-BE49-F238E27FC236}">
                <a16:creationId xmlns:a16="http://schemas.microsoft.com/office/drawing/2014/main" id="{8F701EDF-4B10-733A-1107-FFEA7609C741}"/>
              </a:ext>
            </a:extLst>
          </p:cNvPr>
          <p:cNvCxnSpPr>
            <a:cxnSpLocks/>
            <a:stCxn id="50" idx="2"/>
            <a:endCxn id="11" idx="1"/>
          </p:cNvCxnSpPr>
          <p:nvPr/>
        </p:nvCxnSpPr>
        <p:spPr>
          <a:xfrm rot="16200000" flipH="1">
            <a:off x="4713185" y="4316951"/>
            <a:ext cx="2052396"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0" name="Connector: Elbow 59">
            <a:extLst>
              <a:ext uri="{FF2B5EF4-FFF2-40B4-BE49-F238E27FC236}">
                <a16:creationId xmlns:a16="http://schemas.microsoft.com/office/drawing/2014/main" id="{2DF37543-7118-60D8-C313-E8B3B2F97293}"/>
              </a:ext>
            </a:extLst>
          </p:cNvPr>
          <p:cNvCxnSpPr>
            <a:cxnSpLocks/>
            <a:stCxn id="51" idx="2"/>
            <a:endCxn id="21" idx="1"/>
          </p:cNvCxnSpPr>
          <p:nvPr/>
        </p:nvCxnSpPr>
        <p:spPr>
          <a:xfrm rot="16200000" flipH="1">
            <a:off x="8079172" y="3571700"/>
            <a:ext cx="561894"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1" name="Connector: Elbow 60">
            <a:extLst>
              <a:ext uri="{FF2B5EF4-FFF2-40B4-BE49-F238E27FC236}">
                <a16:creationId xmlns:a16="http://schemas.microsoft.com/office/drawing/2014/main" id="{44E6808C-C500-0A7D-E91B-C6C7C6D2BBF2}"/>
              </a:ext>
            </a:extLst>
          </p:cNvPr>
          <p:cNvCxnSpPr>
            <a:cxnSpLocks/>
            <a:stCxn id="51" idx="2"/>
            <a:endCxn id="19" idx="1"/>
          </p:cNvCxnSpPr>
          <p:nvPr/>
        </p:nvCxnSpPr>
        <p:spPr>
          <a:xfrm rot="16200000" flipH="1">
            <a:off x="7706547" y="3944325"/>
            <a:ext cx="1307145"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2" name="Connector: Elbow 61">
            <a:extLst>
              <a:ext uri="{FF2B5EF4-FFF2-40B4-BE49-F238E27FC236}">
                <a16:creationId xmlns:a16="http://schemas.microsoft.com/office/drawing/2014/main" id="{A17B944E-3E37-8E65-9CF6-284D1CB56429}"/>
              </a:ext>
            </a:extLst>
          </p:cNvPr>
          <p:cNvCxnSpPr>
            <a:cxnSpLocks/>
            <a:stCxn id="51" idx="2"/>
            <a:endCxn id="20" idx="1"/>
          </p:cNvCxnSpPr>
          <p:nvPr/>
        </p:nvCxnSpPr>
        <p:spPr>
          <a:xfrm rot="16200000" flipH="1">
            <a:off x="7333921" y="4316951"/>
            <a:ext cx="2052396"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3" name="Connector: Elbow 62">
            <a:extLst>
              <a:ext uri="{FF2B5EF4-FFF2-40B4-BE49-F238E27FC236}">
                <a16:creationId xmlns:a16="http://schemas.microsoft.com/office/drawing/2014/main" id="{5FC49B97-C74F-5DF3-A871-7AB11179E706}"/>
              </a:ext>
            </a:extLst>
          </p:cNvPr>
          <p:cNvCxnSpPr>
            <a:cxnSpLocks/>
            <a:stCxn id="51" idx="2"/>
            <a:endCxn id="23" idx="1"/>
          </p:cNvCxnSpPr>
          <p:nvPr/>
        </p:nvCxnSpPr>
        <p:spPr>
          <a:xfrm rot="16200000" flipH="1">
            <a:off x="6961296" y="4689576"/>
            <a:ext cx="2797647"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4" name="Connector: Elbow 63">
            <a:extLst>
              <a:ext uri="{FF2B5EF4-FFF2-40B4-BE49-F238E27FC236}">
                <a16:creationId xmlns:a16="http://schemas.microsoft.com/office/drawing/2014/main" id="{7B0FF217-ED07-E62D-5949-C247AA44719B}"/>
              </a:ext>
            </a:extLst>
          </p:cNvPr>
          <p:cNvCxnSpPr>
            <a:cxnSpLocks/>
            <a:stCxn id="52" idx="2"/>
            <a:endCxn id="22" idx="1"/>
          </p:cNvCxnSpPr>
          <p:nvPr/>
        </p:nvCxnSpPr>
        <p:spPr>
          <a:xfrm rot="16200000" flipH="1">
            <a:off x="9389540" y="3571700"/>
            <a:ext cx="561894"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5" name="Connector: Elbow 64">
            <a:extLst>
              <a:ext uri="{FF2B5EF4-FFF2-40B4-BE49-F238E27FC236}">
                <a16:creationId xmlns:a16="http://schemas.microsoft.com/office/drawing/2014/main" id="{FE4E7416-3E86-7BE5-2983-0102046F7B27}"/>
              </a:ext>
            </a:extLst>
          </p:cNvPr>
          <p:cNvCxnSpPr>
            <a:cxnSpLocks/>
            <a:stCxn id="53" idx="2"/>
            <a:endCxn id="24" idx="1"/>
          </p:cNvCxnSpPr>
          <p:nvPr/>
        </p:nvCxnSpPr>
        <p:spPr>
          <a:xfrm rot="16200000" flipH="1">
            <a:off x="10699910" y="3571700"/>
            <a:ext cx="561894" cy="109728"/>
          </a:xfrm>
          <a:prstGeom prst="bentConnector2">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90E90C16-52B0-A80E-AC91-FF574E1DBA50}"/>
              </a:ext>
            </a:extLst>
          </p:cNvPr>
          <p:cNvCxnSpPr>
            <a:stCxn id="37" idx="0"/>
            <a:endCxn id="8" idx="2"/>
          </p:cNvCxnSpPr>
          <p:nvPr/>
        </p:nvCxnSpPr>
        <p:spPr>
          <a:xfrm flipV="1">
            <a:off x="4785631" y="2463684"/>
            <a:ext cx="0" cy="24185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99113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AMUS Default">
  <a:themeElements>
    <a:clrScheme name="SFBRN Brand Guide">
      <a:dk1>
        <a:sysClr val="windowText" lastClr="000000"/>
      </a:dk1>
      <a:lt1>
        <a:sysClr val="window" lastClr="FFFFFF"/>
      </a:lt1>
      <a:dk2>
        <a:srgbClr val="2F2F2F"/>
      </a:dk2>
      <a:lt2>
        <a:srgbClr val="D9D9D6"/>
      </a:lt2>
      <a:accent1>
        <a:srgbClr val="4966A4"/>
      </a:accent1>
      <a:accent2>
        <a:srgbClr val="635098"/>
      </a:accent2>
      <a:accent3>
        <a:srgbClr val="DB5850"/>
      </a:accent3>
      <a:accent4>
        <a:srgbClr val="003865"/>
      </a:accent4>
      <a:accent5>
        <a:srgbClr val="3EB1C8"/>
      </a:accent5>
      <a:accent6>
        <a:srgbClr val="45A041"/>
      </a:accent6>
      <a:hlink>
        <a:srgbClr val="AE2573"/>
      </a:hlink>
      <a:folHlink>
        <a:srgbClr val="642F5C"/>
      </a:folHlink>
    </a:clrScheme>
    <a:fontScheme name="Deloitte Higher Education">
      <a:majorFont>
        <a:latin typeface="Open Sans Light"/>
        <a:ea typeface=""/>
        <a:cs typeface=""/>
      </a:majorFont>
      <a:minorFont>
        <a:latin typeface="Ope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eloitte Brand Theme" id="{7F8E7B9C-D1E6-4EAB-A888-5889AFAC97F5}" vid="{EE3CB14B-24FA-49D6-9FDE-EB9FB3296A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ACE1D204F884341ACD68672742FA9FB" ma:contentTypeVersion="10" ma:contentTypeDescription="Create a new document." ma:contentTypeScope="" ma:versionID="98771e4109ed3c470d66b25bbaa87fcd">
  <xsd:schema xmlns:xsd="http://www.w3.org/2001/XMLSchema" xmlns:xs="http://www.w3.org/2001/XMLSchema" xmlns:p="http://schemas.microsoft.com/office/2006/metadata/properties" xmlns:ns2="ad20c1b6-cfb6-441c-a51c-091e3f2e2c2d" xmlns:ns3="bb296b8b-e976-4db1-a237-a54eba3d5a42" targetNamespace="http://schemas.microsoft.com/office/2006/metadata/properties" ma:root="true" ma:fieldsID="2ce7119def3d7e7f7faa2bcfed18979d" ns2:_="" ns3:_="">
    <xsd:import namespace="ad20c1b6-cfb6-441c-a51c-091e3f2e2c2d"/>
    <xsd:import namespace="bb296b8b-e976-4db1-a237-a54eba3d5a4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20c1b6-cfb6-441c-a51c-091e3f2e2c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b296b8b-e976-4db1-a237-a54eba3d5a4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a25cc6bf-7b9d-447e-9f08-6affa87253c6}" ma:internalName="TaxCatchAll" ma:showField="CatchAllData" ma:web="bb296b8b-e976-4db1-a237-a54eba3d5a4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bb296b8b-e976-4db1-a237-a54eba3d5a42" xsi:nil="true"/>
    <lcf76f155ced4ddcb4097134ff3c332f xmlns="ad20c1b6-cfb6-441c-a51c-091e3f2e2c2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AA7FB75-F723-4EFB-B518-4CF99EFD69A7}">
  <ds:schemaRefs>
    <ds:schemaRef ds:uri="http://schemas.microsoft.com/sharepoint/v3/contenttype/forms"/>
  </ds:schemaRefs>
</ds:datastoreItem>
</file>

<file path=customXml/itemProps2.xml><?xml version="1.0" encoding="utf-8"?>
<ds:datastoreItem xmlns:ds="http://schemas.openxmlformats.org/officeDocument/2006/customXml" ds:itemID="{6B049E26-EAC4-406A-806C-9F2E0AA68CE0}">
  <ds:schemaRefs>
    <ds:schemaRef ds:uri="ad20c1b6-cfb6-441c-a51c-091e3f2e2c2d"/>
    <ds:schemaRef ds:uri="bb296b8b-e976-4db1-a237-a54eba3d5a4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889CC03-71B4-4D88-BAB0-7F851D0569C7}">
  <ds:schemaRefs>
    <ds:schemaRef ds:uri="http://purl.org/dc/dcmitype/"/>
    <ds:schemaRef ds:uri="http://schemas.microsoft.com/office/2006/metadata/properties"/>
    <ds:schemaRef ds:uri="http://purl.org/dc/elements/1.1/"/>
    <ds:schemaRef ds:uri="http://www.w3.org/XML/1998/namespace"/>
    <ds:schemaRef ds:uri="ad20c1b6-cfb6-441c-a51c-091e3f2e2c2d"/>
    <ds:schemaRef ds:uri="http://schemas.microsoft.com/office/2006/documentManagement/types"/>
    <ds:schemaRef ds:uri="http://schemas.microsoft.com/office/infopath/2007/PartnerControls"/>
    <ds:schemaRef ds:uri="http://schemas.openxmlformats.org/package/2006/metadata/core-properties"/>
    <ds:schemaRef ds:uri="bb296b8b-e976-4db1-a237-a54eba3d5a42"/>
    <ds:schemaRef ds:uri="http://purl.org/dc/terms/"/>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2064</TotalTime>
  <Words>303</Words>
  <Application>Microsoft Office PowerPoint</Application>
  <PresentationFormat>Widescreen</PresentationFormat>
  <Paragraphs>54</Paragraphs>
  <Slides>1</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9" baseType="lpstr">
      <vt:lpstr>Arial</vt:lpstr>
      <vt:lpstr>Calibri</vt:lpstr>
      <vt:lpstr>Courier New</vt:lpstr>
      <vt:lpstr>Open Sans</vt:lpstr>
      <vt:lpstr>Verdana</vt:lpstr>
      <vt:lpstr>Wingdings 2</vt:lpstr>
      <vt:lpstr>TAMUS Default</vt:lpstr>
      <vt:lpstr>think-cell Slide</vt:lpstr>
      <vt:lpstr>SFBRN Human Resources Org. Model for July 31, 2026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oshea</dc:creator>
  <cp:lastModifiedBy>O'Shea, Kevin</cp:lastModifiedBy>
  <cp:revision>4</cp:revision>
  <dcterms:created xsi:type="dcterms:W3CDTF">2024-05-08T16:34:05Z</dcterms:created>
  <dcterms:modified xsi:type="dcterms:W3CDTF">2026-06-11T00:10:40Z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2024-05-08T16:34:11Z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5f3dc76b-45bb-4691-ac66-4b881ec35510</vt:lpwstr>
  </property>
  <property fmtid="{D5CDD505-2E9C-101B-9397-08002B2CF9AE}" pid="8" name="MSIP_Label_ea60d57e-af5b-4752-ac57-3e4f28ca11dc_ContentBits">
    <vt:lpwstr>0</vt:lpwstr>
  </property>
  <property fmtid="{D5CDD505-2E9C-101B-9397-08002B2CF9AE}" pid="9" name="ContentTypeId">
    <vt:lpwstr>0x010100AACE1D204F884341ACD68672742FA9FB</vt:lpwstr>
  </property>
  <property fmtid="{D5CDD505-2E9C-101B-9397-08002B2CF9AE}" pid="10" name="MediaServiceImageTags">
    <vt:lpwstr/>
  </property>
</Properties>
</file>